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586" r:id="rId2"/>
    <p:sldId id="612" r:id="rId3"/>
    <p:sldId id="257" r:id="rId4"/>
    <p:sldId id="637" r:id="rId5"/>
    <p:sldId id="636" r:id="rId6"/>
    <p:sldId id="635" r:id="rId7"/>
    <p:sldId id="634" r:id="rId8"/>
    <p:sldId id="633" r:id="rId9"/>
    <p:sldId id="632" r:id="rId10"/>
    <p:sldId id="631" r:id="rId11"/>
    <p:sldId id="630" r:id="rId12"/>
    <p:sldId id="629" r:id="rId13"/>
    <p:sldId id="628" r:id="rId14"/>
    <p:sldId id="627" r:id="rId15"/>
    <p:sldId id="626" r:id="rId16"/>
    <p:sldId id="625" r:id="rId17"/>
    <p:sldId id="624" r:id="rId18"/>
    <p:sldId id="623" r:id="rId19"/>
    <p:sldId id="622" r:id="rId20"/>
    <p:sldId id="621" r:id="rId21"/>
    <p:sldId id="620" r:id="rId22"/>
    <p:sldId id="619" r:id="rId23"/>
    <p:sldId id="618" r:id="rId24"/>
    <p:sldId id="617" r:id="rId25"/>
    <p:sldId id="616" r:id="rId26"/>
    <p:sldId id="615" r:id="rId27"/>
    <p:sldId id="614" r:id="rId28"/>
    <p:sldId id="613" r:id="rId29"/>
    <p:sldId id="260" r:id="rId30"/>
    <p:sldId id="261" r:id="rId31"/>
    <p:sldId id="607" r:id="rId32"/>
    <p:sldId id="264" r:id="rId33"/>
    <p:sldId id="263" r:id="rId34"/>
    <p:sldId id="259" r:id="rId35"/>
    <p:sldId id="604" r:id="rId36"/>
    <p:sldId id="609" r:id="rId37"/>
  </p:sldIdLst>
  <p:sldSz cx="18288000" cy="10287000"/>
  <p:notesSz cx="6858000" cy="9144000"/>
  <p:embeddedFontLst>
    <p:embeddedFont>
      <p:font typeface="Helvetica Now" panose="020B0604020202020204" charset="0"/>
      <p:regular r:id="rId39"/>
    </p:embeddedFont>
    <p:embeddedFont>
      <p:font typeface="Roboto" panose="02000000000000000000"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624"/>
    <a:srgbClr val="45A5AE"/>
    <a:srgbClr val="77777A"/>
    <a:srgbClr val="F48044"/>
    <a:srgbClr val="F16034"/>
    <a:srgbClr val="A7B151"/>
    <a:srgbClr val="10B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89" autoAdjust="0"/>
    <p:restoredTop sz="94622" autoAdjust="0"/>
  </p:normalViewPr>
  <p:slideViewPr>
    <p:cSldViewPr>
      <p:cViewPr varScale="1">
        <p:scale>
          <a:sx n="71" d="100"/>
          <a:sy n="71" d="100"/>
        </p:scale>
        <p:origin x="108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D6D4E-D1BB-41A3-B3F0-895E2B3182F2}"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BC585-1FDE-4A2F-B7BA-30F39E88B304}" type="slidenum">
              <a:rPr lang="en-US" smtClean="0"/>
              <a:t>‹#›</a:t>
            </a:fld>
            <a:endParaRPr lang="en-US"/>
          </a:p>
        </p:txBody>
      </p:sp>
    </p:spTree>
    <p:extLst>
      <p:ext uri="{BB962C8B-B14F-4D97-AF65-F5344CB8AC3E}">
        <p14:creationId xmlns:p14="http://schemas.microsoft.com/office/powerpoint/2010/main" val="408529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a:t>
            </a:fld>
            <a:endParaRPr lang="en-US"/>
          </a:p>
        </p:txBody>
      </p:sp>
    </p:spTree>
    <p:extLst>
      <p:ext uri="{BB962C8B-B14F-4D97-AF65-F5344CB8AC3E}">
        <p14:creationId xmlns:p14="http://schemas.microsoft.com/office/powerpoint/2010/main" val="2026374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tiff"/><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2.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hyperlink" Target="https://www.al911board.com/professionals/training" TargetMode="External"/><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3.xml.rels><?xml version="1.0" encoding="UTF-8" standalone="yes"?>
<Relationships xmlns="http://schemas.openxmlformats.org/package/2006/relationships"><Relationship Id="rId8" Type="http://schemas.openxmlformats.org/officeDocument/2006/relationships/hyperlink" Target="mailto:anderson@al911board.com" TargetMode="External"/><Relationship Id="rId3" Type="http://schemas.openxmlformats.org/officeDocument/2006/relationships/image" Target="../media/image14.svg"/><Relationship Id="rId7" Type="http://schemas.openxmlformats.org/officeDocument/2006/relationships/hyperlink" Target="mailto:laura@al911board.com" TargetMode="External"/><Relationship Id="rId12" Type="http://schemas.openxmlformats.org/officeDocument/2006/relationships/hyperlink" Target="mailto:daniel@al911board.com"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mailto:leah@al911board.com" TargetMode="External"/><Relationship Id="rId11" Type="http://schemas.openxmlformats.org/officeDocument/2006/relationships/hyperlink" Target="mailto:adam@al911board.com" TargetMode="External"/><Relationship Id="rId5" Type="http://schemas.openxmlformats.org/officeDocument/2006/relationships/image" Target="../media/image16.svg"/><Relationship Id="rId10" Type="http://schemas.openxmlformats.org/officeDocument/2006/relationships/hyperlink" Target="mailto:nida@al911board.com" TargetMode="External"/><Relationship Id="rId4" Type="http://schemas.openxmlformats.org/officeDocument/2006/relationships/image" Target="../media/image15.png"/><Relationship Id="rId9" Type="http://schemas.openxmlformats.org/officeDocument/2006/relationships/hyperlink" Target="mailto:michelle@al911board.com"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hyperlink" Target="https://www.al911board.com/professionals/ecd-legacy-9-1-1-costs-reimbursement" TargetMode="External"/><Relationship Id="rId18" Type="http://schemas.openxmlformats.org/officeDocument/2006/relationships/image" Target="../media/image4.png"/><Relationship Id="rId3" Type="http://schemas.openxmlformats.org/officeDocument/2006/relationships/image" Target="../media/image53.png"/><Relationship Id="rId21" Type="http://schemas.openxmlformats.org/officeDocument/2006/relationships/image" Target="../media/image7.svg"/><Relationship Id="rId7" Type="http://schemas.openxmlformats.org/officeDocument/2006/relationships/image" Target="../media/image55.png"/><Relationship Id="rId12" Type="http://schemas.openxmlformats.org/officeDocument/2006/relationships/hyperlink" Target="https://www.al911board.com/professionals/training/alabama-public-safety-telecommunicator-certification-program" TargetMode="External"/><Relationship Id="rId17" Type="http://schemas.openxmlformats.org/officeDocument/2006/relationships/image" Target="../media/image3.svg"/><Relationship Id="rId2" Type="http://schemas.openxmlformats.org/officeDocument/2006/relationships/image" Target="../media/image52.png"/><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al911board.docuware.cloud/DocuWare/Forms/contact-update-form?orgID=d3fa1332-46cd-479e-9b76-3097f5c11ae5" TargetMode="External"/><Relationship Id="rId11" Type="http://schemas.openxmlformats.org/officeDocument/2006/relationships/image" Target="../media/image59.svg"/><Relationship Id="rId5" Type="http://schemas.openxmlformats.org/officeDocument/2006/relationships/hyperlink" Target="https://al911board.docuware.cloud/DocuWare/Forms/pst-certification-status-form?orgID=d3fa1332-46cd-479e-9b76-3097f5c11ae5" TargetMode="External"/><Relationship Id="rId15" Type="http://schemas.openxmlformats.org/officeDocument/2006/relationships/image" Target="../media/image61.svg"/><Relationship Id="rId23" Type="http://schemas.openxmlformats.org/officeDocument/2006/relationships/image" Target="../media/image9.svg"/><Relationship Id="rId10" Type="http://schemas.openxmlformats.org/officeDocument/2006/relationships/image" Target="../media/image58.png"/><Relationship Id="rId19" Type="http://schemas.openxmlformats.org/officeDocument/2006/relationships/image" Target="../media/image5.svg"/><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60.png"/><Relationship Id="rId22"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png"/><Relationship Id="rId18" Type="http://schemas.openxmlformats.org/officeDocument/2006/relationships/image" Target="../media/image9.svg"/><Relationship Id="rId3" Type="http://schemas.openxmlformats.org/officeDocument/2006/relationships/image" Target="../media/image63.png"/><Relationship Id="rId7" Type="http://schemas.openxmlformats.org/officeDocument/2006/relationships/image" Target="../media/image67.svg"/><Relationship Id="rId12" Type="http://schemas.openxmlformats.org/officeDocument/2006/relationships/image" Target="../media/image3.svg"/><Relationship Id="rId17" Type="http://schemas.openxmlformats.org/officeDocument/2006/relationships/image" Target="../media/image8.png"/><Relationship Id="rId2" Type="http://schemas.openxmlformats.org/officeDocument/2006/relationships/image" Target="../media/image62.png"/><Relationship Id="rId16" Type="http://schemas.openxmlformats.org/officeDocument/2006/relationships/image" Target="../media/image7.svg"/><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2.png"/><Relationship Id="rId5" Type="http://schemas.openxmlformats.org/officeDocument/2006/relationships/image" Target="../media/image65.svg"/><Relationship Id="rId1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svg"/></Relationships>
</file>

<file path=ppt/slides/_rels/slide32.xml.rels><?xml version="1.0" encoding="UTF-8" standalone="yes"?>
<Relationships xmlns="http://schemas.openxmlformats.org/package/2006/relationships"><Relationship Id="rId8" Type="http://schemas.openxmlformats.org/officeDocument/2006/relationships/hyperlink" Target="mailto:anderson@al911board.com" TargetMode="External"/><Relationship Id="rId3" Type="http://schemas.openxmlformats.org/officeDocument/2006/relationships/image" Target="../media/image14.svg"/><Relationship Id="rId7" Type="http://schemas.openxmlformats.org/officeDocument/2006/relationships/hyperlink" Target="mailto:laura@al911board.com" TargetMode="External"/><Relationship Id="rId12" Type="http://schemas.openxmlformats.org/officeDocument/2006/relationships/hyperlink" Target="mailto:daniel@al911board.com"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mailto:leah@al911board.com" TargetMode="External"/><Relationship Id="rId11" Type="http://schemas.openxmlformats.org/officeDocument/2006/relationships/hyperlink" Target="mailto:adam@al911board.com" TargetMode="External"/><Relationship Id="rId5" Type="http://schemas.openxmlformats.org/officeDocument/2006/relationships/image" Target="../media/image16.svg"/><Relationship Id="rId10" Type="http://schemas.openxmlformats.org/officeDocument/2006/relationships/hyperlink" Target="mailto:nida@al911board.com" TargetMode="External"/><Relationship Id="rId4" Type="http://schemas.openxmlformats.org/officeDocument/2006/relationships/image" Target="../media/image15.png"/><Relationship Id="rId9" Type="http://schemas.openxmlformats.org/officeDocument/2006/relationships/hyperlink" Target="mailto:michelle@al911board.com"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png"/><Relationship Id="rId18"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44.svg"/><Relationship Id="rId12" Type="http://schemas.openxmlformats.org/officeDocument/2006/relationships/image" Target="../media/image51.jpeg"/><Relationship Id="rId17" Type="http://schemas.openxmlformats.org/officeDocument/2006/relationships/image" Target="../media/image6.png"/><Relationship Id="rId2" Type="http://schemas.openxmlformats.org/officeDocument/2006/relationships/image" Target="../media/image47.png"/><Relationship Id="rId16" Type="http://schemas.openxmlformats.org/officeDocument/2006/relationships/image" Target="../media/image5.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svg"/><Relationship Id="rId5" Type="http://schemas.openxmlformats.org/officeDocument/2006/relationships/image" Target="../media/image42.svg"/><Relationship Id="rId15" Type="http://schemas.openxmlformats.org/officeDocument/2006/relationships/image" Target="../media/image4.png"/><Relationship Id="rId10" Type="http://schemas.openxmlformats.org/officeDocument/2006/relationships/image" Target="../media/image45.png"/><Relationship Id="rId19" Type="http://schemas.openxmlformats.org/officeDocument/2006/relationships/image" Target="../media/image8.png"/><Relationship Id="rId4" Type="http://schemas.openxmlformats.org/officeDocument/2006/relationships/image" Target="../media/image41.png"/><Relationship Id="rId9" Type="http://schemas.openxmlformats.org/officeDocument/2006/relationships/image" Target="../media/image50.svg"/><Relationship Id="rId14" Type="http://schemas.openxmlformats.org/officeDocument/2006/relationships/image" Target="../media/image3.sv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4.png"/><Relationship Id="rId18" Type="http://schemas.openxmlformats.org/officeDocument/2006/relationships/image" Target="../media/image9.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3.svg"/><Relationship Id="rId17" Type="http://schemas.openxmlformats.org/officeDocument/2006/relationships/image" Target="../media/image8.png"/><Relationship Id="rId2" Type="http://schemas.openxmlformats.org/officeDocument/2006/relationships/image" Target="../media/image71.png"/><Relationship Id="rId16"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2.png"/><Relationship Id="rId5" Type="http://schemas.openxmlformats.org/officeDocument/2006/relationships/image" Target="../media/image74.svg"/><Relationship Id="rId15" Type="http://schemas.openxmlformats.org/officeDocument/2006/relationships/image" Target="../media/image6.png"/><Relationship Id="rId10" Type="http://schemas.openxmlformats.org/officeDocument/2006/relationships/image" Target="../media/image51.jpe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5.sv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png"/><Relationship Id="rId18" Type="http://schemas.openxmlformats.org/officeDocument/2006/relationships/image" Target="../media/image7.svg"/><Relationship Id="rId26" Type="http://schemas.openxmlformats.org/officeDocument/2006/relationships/image" Target="../media/image83.png"/><Relationship Id="rId3" Type="http://schemas.openxmlformats.org/officeDocument/2006/relationships/image" Target="../media/image48.svg"/><Relationship Id="rId21" Type="http://schemas.openxmlformats.org/officeDocument/2006/relationships/image" Target="../media/image63.png"/><Relationship Id="rId7" Type="http://schemas.openxmlformats.org/officeDocument/2006/relationships/image" Target="../media/image44.svg"/><Relationship Id="rId12" Type="http://schemas.openxmlformats.org/officeDocument/2006/relationships/image" Target="../media/image51.jpeg"/><Relationship Id="rId17" Type="http://schemas.openxmlformats.org/officeDocument/2006/relationships/image" Target="../media/image6.png"/><Relationship Id="rId25" Type="http://schemas.openxmlformats.org/officeDocument/2006/relationships/image" Target="../media/image82.svg"/><Relationship Id="rId2" Type="http://schemas.openxmlformats.org/officeDocument/2006/relationships/image" Target="../media/image47.png"/><Relationship Id="rId16" Type="http://schemas.openxmlformats.org/officeDocument/2006/relationships/image" Target="../media/image5.svg"/><Relationship Id="rId20" Type="http://schemas.openxmlformats.org/officeDocument/2006/relationships/image" Target="../media/image9.svg"/><Relationship Id="rId29" Type="http://schemas.openxmlformats.org/officeDocument/2006/relationships/hyperlink" Target="https://www.al911board.com/professionals/ecd-annual-certification-form" TargetMode="Externa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svg"/><Relationship Id="rId24" Type="http://schemas.openxmlformats.org/officeDocument/2006/relationships/image" Target="../media/image81.png"/><Relationship Id="rId5" Type="http://schemas.openxmlformats.org/officeDocument/2006/relationships/image" Target="../media/image42.svg"/><Relationship Id="rId15" Type="http://schemas.openxmlformats.org/officeDocument/2006/relationships/image" Target="../media/image4.png"/><Relationship Id="rId23" Type="http://schemas.openxmlformats.org/officeDocument/2006/relationships/image" Target="../media/image80.svg"/><Relationship Id="rId28"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8.png"/><Relationship Id="rId4" Type="http://schemas.openxmlformats.org/officeDocument/2006/relationships/image" Target="../media/image41.png"/><Relationship Id="rId9" Type="http://schemas.openxmlformats.org/officeDocument/2006/relationships/image" Target="../media/image50.svg"/><Relationship Id="rId14" Type="http://schemas.openxmlformats.org/officeDocument/2006/relationships/image" Target="../media/image3.svg"/><Relationship Id="rId22" Type="http://schemas.openxmlformats.org/officeDocument/2006/relationships/image" Target="../media/image79.png"/><Relationship Id="rId27" Type="http://schemas.openxmlformats.org/officeDocument/2006/relationships/image" Target="../media/image84.svg"/></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6.png"/><Relationship Id="rId3" Type="http://schemas.openxmlformats.org/officeDocument/2006/relationships/image" Target="../media/image72.svg"/><Relationship Id="rId7" Type="http://schemas.openxmlformats.org/officeDocument/2006/relationships/image" Target="../media/image78.svg"/><Relationship Id="rId12" Type="http://schemas.openxmlformats.org/officeDocument/2006/relationships/image" Target="../media/image5.svg"/><Relationship Id="rId2" Type="http://schemas.openxmlformats.org/officeDocument/2006/relationships/image" Target="../media/image71.pn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4.png"/><Relationship Id="rId5" Type="http://schemas.openxmlformats.org/officeDocument/2006/relationships/image" Target="../media/image76.sv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75.png"/><Relationship Id="rId9" Type="http://schemas.openxmlformats.org/officeDocument/2006/relationships/image" Target="../media/image2.png"/><Relationship Id="rId14"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436210" y="2522654"/>
            <a:ext cx="9434513" cy="3064668"/>
          </a:xfrm>
        </p:spPr>
      </p:pic>
      <p:sp>
        <p:nvSpPr>
          <p:cNvPr id="7" name="Title 6"/>
          <p:cNvSpPr>
            <a:spLocks noGrp="1"/>
          </p:cNvSpPr>
          <p:nvPr>
            <p:ph type="title" idx="4294967295"/>
          </p:nvPr>
        </p:nvSpPr>
        <p:spPr>
          <a:xfrm>
            <a:off x="1266762" y="6476036"/>
            <a:ext cx="15773400" cy="2440037"/>
          </a:xfrm>
        </p:spPr>
        <p:txBody>
          <a:bodyPr>
            <a:normAutofit/>
          </a:bodyPr>
          <a:lstStyle/>
          <a:p>
            <a:pPr algn="ctr"/>
            <a:r>
              <a:rPr lang="en-US" sz="4800" b="1" dirty="0">
                <a:solidFill>
                  <a:srgbClr val="45A5AE"/>
                </a:solidFill>
                <a:latin typeface="Roboto" panose="02000000000000000000" pitchFamily="2" charset="0"/>
                <a:ea typeface="Roboto" panose="02000000000000000000" pitchFamily="2" charset="0"/>
                <a:cs typeface="Roboto" panose="02000000000000000000" pitchFamily="2" charset="0"/>
              </a:rPr>
              <a:t>February 13, 2024</a:t>
            </a:r>
            <a:br>
              <a:rPr lang="en-US" sz="4800" b="1" dirty="0">
                <a:solidFill>
                  <a:srgbClr val="45A5AE"/>
                </a:solidFill>
                <a:latin typeface="Roboto" panose="02000000000000000000" pitchFamily="2" charset="0"/>
                <a:ea typeface="Roboto" panose="02000000000000000000" pitchFamily="2" charset="0"/>
                <a:cs typeface="Roboto" panose="02000000000000000000" pitchFamily="2" charset="0"/>
              </a:rPr>
            </a:br>
            <a:r>
              <a:rPr lang="en-US" sz="4800" b="1" dirty="0">
                <a:solidFill>
                  <a:srgbClr val="45A5AE"/>
                </a:solidFill>
                <a:latin typeface="Roboto" panose="02000000000000000000" pitchFamily="2" charset="0"/>
                <a:ea typeface="Roboto" panose="02000000000000000000" pitchFamily="2" charset="0"/>
                <a:cs typeface="Roboto" panose="02000000000000000000" pitchFamily="2" charset="0"/>
              </a:rPr>
              <a:t>Talk About It Tuesday!</a:t>
            </a:r>
            <a:endParaRPr lang="en-US" sz="9000" dirty="0">
              <a:solidFill>
                <a:srgbClr val="45A5AE"/>
              </a:solidFill>
              <a:latin typeface="Roboto" panose="02000000000000000000" pitchFamily="2" charset="0"/>
              <a:ea typeface="Roboto" panose="02000000000000000000" pitchFamily="2" charset="0"/>
              <a:cs typeface="Roboto" panose="02000000000000000000" pitchFamily="2" charset="0"/>
            </a:endParaRPr>
          </a:p>
        </p:txBody>
      </p:sp>
      <p:grpSp>
        <p:nvGrpSpPr>
          <p:cNvPr id="3" name="Group 2">
            <a:extLst>
              <a:ext uri="{FF2B5EF4-FFF2-40B4-BE49-F238E27FC236}">
                <a16:creationId xmlns:a16="http://schemas.microsoft.com/office/drawing/2014/main" id="{F030F59E-2176-8809-231C-95042ECAD1A6}"/>
              </a:ext>
            </a:extLst>
          </p:cNvPr>
          <p:cNvGrpSpPr/>
          <p:nvPr/>
        </p:nvGrpSpPr>
        <p:grpSpPr>
          <a:xfrm>
            <a:off x="-76200" y="9429464"/>
            <a:ext cx="18425849" cy="857536"/>
            <a:chOff x="-68925" y="9339961"/>
            <a:chExt cx="18425849" cy="950109"/>
          </a:xfrm>
        </p:grpSpPr>
        <p:grpSp>
          <p:nvGrpSpPr>
            <p:cNvPr id="4" name="Group 3">
              <a:extLst>
                <a:ext uri="{FF2B5EF4-FFF2-40B4-BE49-F238E27FC236}">
                  <a16:creationId xmlns:a16="http://schemas.microsoft.com/office/drawing/2014/main" id="{3225444F-86E4-DE8A-E339-8466A3E2C65E}"/>
                </a:ext>
              </a:extLst>
            </p:cNvPr>
            <p:cNvGrpSpPr/>
            <p:nvPr/>
          </p:nvGrpSpPr>
          <p:grpSpPr>
            <a:xfrm>
              <a:off x="-68925" y="9339961"/>
              <a:ext cx="18425849" cy="950109"/>
              <a:chOff x="0" y="-38100"/>
              <a:chExt cx="4852899" cy="250235"/>
            </a:xfrm>
          </p:grpSpPr>
          <p:sp>
            <p:nvSpPr>
              <p:cNvPr id="15" name="Freeform 3">
                <a:extLst>
                  <a:ext uri="{FF2B5EF4-FFF2-40B4-BE49-F238E27FC236}">
                    <a16:creationId xmlns:a16="http://schemas.microsoft.com/office/drawing/2014/main" id="{F55FB6A7-2533-9856-1E17-2BEAA395B676}"/>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TextBox 4">
                <a:extLst>
                  <a:ext uri="{FF2B5EF4-FFF2-40B4-BE49-F238E27FC236}">
                    <a16:creationId xmlns:a16="http://schemas.microsoft.com/office/drawing/2014/main" id="{60D566D2-0F8B-4201-2A92-633EDFD15B56}"/>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1F45E61D-9214-ADA6-063D-91DA67EBCA08}"/>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6">
              <a:extLst>
                <a:ext uri="{FF2B5EF4-FFF2-40B4-BE49-F238E27FC236}">
                  <a16:creationId xmlns:a16="http://schemas.microsoft.com/office/drawing/2014/main" id="{D8C48A4E-491B-802D-5990-3ABC60F5A30F}"/>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13AD328A-4B6D-FB23-9B6D-8AFF9D8CABCA}"/>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8">
              <a:extLst>
                <a:ext uri="{FF2B5EF4-FFF2-40B4-BE49-F238E27FC236}">
                  <a16:creationId xmlns:a16="http://schemas.microsoft.com/office/drawing/2014/main" id="{8FE7CD8B-8E7E-D5BD-5458-29D127E43B0C}"/>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TextBox 10">
              <a:extLst>
                <a:ext uri="{FF2B5EF4-FFF2-40B4-BE49-F238E27FC236}">
                  <a16:creationId xmlns:a16="http://schemas.microsoft.com/office/drawing/2014/main" id="{DA358F4B-3D1E-6A32-2D95-EAB15F25F5B9}"/>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12" name="TextBox 11">
              <a:extLst>
                <a:ext uri="{FF2B5EF4-FFF2-40B4-BE49-F238E27FC236}">
                  <a16:creationId xmlns:a16="http://schemas.microsoft.com/office/drawing/2014/main" id="{99DE14DD-8573-5A94-B760-4C163FAB571C}"/>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13" name="TextBox 12">
              <a:extLst>
                <a:ext uri="{FF2B5EF4-FFF2-40B4-BE49-F238E27FC236}">
                  <a16:creationId xmlns:a16="http://schemas.microsoft.com/office/drawing/2014/main" id="{01E82DDB-31E5-F43F-E9BC-CD2C97C77F68}"/>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14" name="TextBox 13">
              <a:extLst>
                <a:ext uri="{FF2B5EF4-FFF2-40B4-BE49-F238E27FC236}">
                  <a16:creationId xmlns:a16="http://schemas.microsoft.com/office/drawing/2014/main" id="{BAB2377E-E5AB-BD8A-C60D-557429A92D85}"/>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spTree>
    <p:extLst>
      <p:ext uri="{BB962C8B-B14F-4D97-AF65-F5344CB8AC3E}">
        <p14:creationId xmlns:p14="http://schemas.microsoft.com/office/powerpoint/2010/main" val="1579326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rd&#10;&#10;Description automatically generated">
            <a:extLst>
              <a:ext uri="{FF2B5EF4-FFF2-40B4-BE49-F238E27FC236}">
                <a16:creationId xmlns:a16="http://schemas.microsoft.com/office/drawing/2014/main" id="{48E13E56-B6F1-80F0-0AE6-991945578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93954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eard and text&#10;&#10;Description automatically generated">
            <a:extLst>
              <a:ext uri="{FF2B5EF4-FFF2-40B4-BE49-F238E27FC236}">
                <a16:creationId xmlns:a16="http://schemas.microsoft.com/office/drawing/2014/main" id="{BFF67917-8C19-9AA2-0689-7133FFBF6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726511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65329E95-A5E3-DF98-D289-D7E6C6474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3079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d with text and images&#10;&#10;Description automatically generated">
            <a:extLst>
              <a:ext uri="{FF2B5EF4-FFF2-40B4-BE49-F238E27FC236}">
                <a16:creationId xmlns:a16="http://schemas.microsoft.com/office/drawing/2014/main" id="{266D5429-038B-F45E-5664-91723E6E4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976841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ertificate with text and images&#10;&#10;Description automatically generated">
            <a:extLst>
              <a:ext uri="{FF2B5EF4-FFF2-40B4-BE49-F238E27FC236}">
                <a16:creationId xmlns:a16="http://schemas.microsoft.com/office/drawing/2014/main" id="{779C59A2-0A16-53BD-6951-5B8965D81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792603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tate of south dakota&#10;&#10;Description automatically generated">
            <a:extLst>
              <a:ext uri="{FF2B5EF4-FFF2-40B4-BE49-F238E27FC236}">
                <a16:creationId xmlns:a16="http://schemas.microsoft.com/office/drawing/2014/main" id="{9402F268-FB14-7438-A45C-BAD673AED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732622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146853FE-1D10-57A3-16A0-5D46D874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02669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text and images&#10;&#10;Description automatically generated">
            <a:extLst>
              <a:ext uri="{FF2B5EF4-FFF2-40B4-BE49-F238E27FC236}">
                <a16:creationId xmlns:a16="http://schemas.microsoft.com/office/drawing/2014/main" id="{0A3A5D73-F4C3-5C15-406E-FDDF720AB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437943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text on it&#10;&#10;Description automatically generated">
            <a:extLst>
              <a:ext uri="{FF2B5EF4-FFF2-40B4-BE49-F238E27FC236}">
                <a16:creationId xmlns:a16="http://schemas.microsoft.com/office/drawing/2014/main" id="{EB4A8088-BF2E-B1CC-B811-329EA8CCD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769133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86B6A19D-D0AA-3B66-57DA-774A3BF6A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000492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12344400" y="454342"/>
            <a:ext cx="5787206" cy="5340810"/>
          </a:xfrm>
          <a:custGeom>
            <a:avLst/>
            <a:gdLst/>
            <a:ahLst/>
            <a:cxnLst/>
            <a:rect l="l" t="t" r="r" b="b"/>
            <a:pathLst>
              <a:path w="5787206" h="5340810">
                <a:moveTo>
                  <a:pt x="0" y="0"/>
                </a:moveTo>
                <a:lnTo>
                  <a:pt x="5787207" y="0"/>
                </a:lnTo>
                <a:lnTo>
                  <a:pt x="5787207" y="5340810"/>
                </a:lnTo>
                <a:lnTo>
                  <a:pt x="0" y="5340810"/>
                </a:lnTo>
                <a:lnTo>
                  <a:pt x="0" y="0"/>
                </a:lnTo>
                <a:close/>
              </a:path>
            </a:pathLst>
          </a:custGeom>
          <a:blipFill>
            <a:blip r:embed="rId2"/>
            <a:stretch>
              <a:fillRect/>
            </a:stretch>
          </a:blipFill>
        </p:spPr>
        <p:txBody>
          <a:bodyPr/>
          <a:lstStyle/>
          <a:p>
            <a:endParaRPr lang="en-US"/>
          </a:p>
        </p:txBody>
      </p:sp>
      <p:grpSp>
        <p:nvGrpSpPr>
          <p:cNvPr id="2" name="Group 2"/>
          <p:cNvGrpSpPr/>
          <p:nvPr/>
        </p:nvGrpSpPr>
        <p:grpSpPr>
          <a:xfrm>
            <a:off x="3812627" y="2901697"/>
            <a:ext cx="1400485" cy="3790442"/>
            <a:chOff x="0" y="0"/>
            <a:chExt cx="368852" cy="1268297"/>
          </a:xfrm>
        </p:grpSpPr>
        <p:sp>
          <p:nvSpPr>
            <p:cNvPr id="3" name="Freeform 3"/>
            <p:cNvSpPr/>
            <p:nvPr/>
          </p:nvSpPr>
          <p:spPr>
            <a:xfrm>
              <a:off x="0" y="0"/>
              <a:ext cx="368852" cy="1268297"/>
            </a:xfrm>
            <a:custGeom>
              <a:avLst/>
              <a:gdLst/>
              <a:ahLst/>
              <a:cxnLst/>
              <a:rect l="l" t="t" r="r" b="b"/>
              <a:pathLst>
                <a:path w="368852" h="1268297">
                  <a:moveTo>
                    <a:pt x="0" y="0"/>
                  </a:moveTo>
                  <a:lnTo>
                    <a:pt x="368852" y="0"/>
                  </a:lnTo>
                  <a:lnTo>
                    <a:pt x="368852" y="1268297"/>
                  </a:lnTo>
                  <a:lnTo>
                    <a:pt x="0" y="1268297"/>
                  </a:lnTo>
                  <a:close/>
                </a:path>
              </a:pathLst>
            </a:custGeom>
            <a:solidFill>
              <a:srgbClr val="A6A6A6"/>
            </a:solidFill>
            <a:ln cap="sq">
              <a:noFill/>
              <a:prstDash val="solid"/>
              <a:miter/>
            </a:ln>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extBox 4"/>
            <p:cNvSpPr txBox="1"/>
            <p:nvPr/>
          </p:nvSpPr>
          <p:spPr>
            <a:xfrm>
              <a:off x="0" y="-19050"/>
              <a:ext cx="368852" cy="1287347"/>
            </a:xfrm>
            <a:prstGeom prst="rect">
              <a:avLst/>
            </a:prstGeom>
          </p:spPr>
          <p:txBody>
            <a:bodyPr lIns="50800" tIns="50800" rIns="50800" bIns="50800" rtlCol="0" anchor="ctr"/>
            <a:lstStyle/>
            <a:p>
              <a:pPr marL="0" lvl="0" indent="0" algn="ctr">
                <a:lnSpc>
                  <a:spcPts val="2859"/>
                </a:lnSpc>
                <a:spcBef>
                  <a:spcPct val="0"/>
                </a:spcBef>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5A4AE"/>
            </a:solidFill>
          </p:spPr>
          <p:txBody>
            <a:bodyPr/>
            <a:lstStyle/>
            <a:p>
              <a:endParaRPr lang="en-US"/>
            </a:p>
          </p:txBody>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rot="-1820437">
            <a:off x="13821880" y="7549357"/>
            <a:ext cx="5483440" cy="3000937"/>
          </a:xfrm>
          <a:custGeom>
            <a:avLst/>
            <a:gdLst/>
            <a:ahLst/>
            <a:cxnLst/>
            <a:rect l="l" t="t" r="r" b="b"/>
            <a:pathLst>
              <a:path w="5483440" h="3000937">
                <a:moveTo>
                  <a:pt x="0" y="0"/>
                </a:moveTo>
                <a:lnTo>
                  <a:pt x="5483440" y="0"/>
                </a:lnTo>
                <a:lnTo>
                  <a:pt x="5483440" y="3000937"/>
                </a:lnTo>
                <a:lnTo>
                  <a:pt x="0" y="3000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5388273" y="4934725"/>
            <a:ext cx="8038709" cy="417550"/>
          </a:xfrm>
          <a:prstGeom prst="rect">
            <a:avLst/>
          </a:prstGeom>
        </p:spPr>
        <p:txBody>
          <a:bodyPr wrap="square" lIns="0" tIns="0" rIns="0" bIns="0" rtlCol="0" anchor="t">
            <a:spAutoFit/>
          </a:bodyPr>
          <a:lstStyle/>
          <a:p>
            <a:pPr marL="0" lvl="0" indent="0" algn="l">
              <a:lnSpc>
                <a:spcPts val="3483"/>
              </a:lnSpc>
              <a:spcBef>
                <a:spcPct val="0"/>
              </a:spcBef>
            </a:pPr>
            <a:r>
              <a:rPr lang="en-US" sz="2524" spc="247" dirty="0">
                <a:solidFill>
                  <a:srgbClr val="231F20"/>
                </a:solidFill>
                <a:latin typeface="Roboto" panose="02000000000000000000" pitchFamily="2" charset="0"/>
                <a:ea typeface="Roboto" panose="02000000000000000000" pitchFamily="2" charset="0"/>
                <a:cs typeface="Roboto" panose="02000000000000000000" pitchFamily="2" charset="0"/>
              </a:rPr>
              <a:t>Upcoming Training, Deadlines, and Reminders</a:t>
            </a:r>
          </a:p>
        </p:txBody>
      </p:sp>
      <p:sp>
        <p:nvSpPr>
          <p:cNvPr id="11" name="TextBox 11"/>
          <p:cNvSpPr txBox="1"/>
          <p:nvPr/>
        </p:nvSpPr>
        <p:spPr>
          <a:xfrm>
            <a:off x="5400737" y="3339760"/>
            <a:ext cx="6076629" cy="416461"/>
          </a:xfrm>
          <a:prstGeom prst="rect">
            <a:avLst/>
          </a:prstGeom>
        </p:spPr>
        <p:txBody>
          <a:bodyPr lIns="0" tIns="0" rIns="0" bIns="0" rtlCol="0" anchor="t">
            <a:spAutoFit/>
          </a:bodyPr>
          <a:lstStyle/>
          <a:p>
            <a:pPr>
              <a:lnSpc>
                <a:spcPts val="3483"/>
              </a:lnSpc>
            </a:pPr>
            <a:r>
              <a:rPr lang="en-US" sz="2524" spc="247" dirty="0">
                <a:solidFill>
                  <a:srgbClr val="231F20"/>
                </a:solidFill>
                <a:latin typeface="Roboto" panose="02000000000000000000" pitchFamily="2" charset="0"/>
                <a:ea typeface="Roboto" panose="02000000000000000000" pitchFamily="2" charset="0"/>
                <a:cs typeface="Roboto" panose="02000000000000000000" pitchFamily="2" charset="0"/>
              </a:rPr>
              <a:t>Our Team</a:t>
            </a:r>
          </a:p>
        </p:txBody>
      </p:sp>
      <p:sp>
        <p:nvSpPr>
          <p:cNvPr id="12" name="TextBox 12"/>
          <p:cNvSpPr txBox="1"/>
          <p:nvPr/>
        </p:nvSpPr>
        <p:spPr>
          <a:xfrm>
            <a:off x="5400737" y="5798243"/>
            <a:ext cx="6076629" cy="416461"/>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latin typeface="Roboto" panose="02000000000000000000" pitchFamily="2" charset="0"/>
                <a:ea typeface="Roboto" panose="02000000000000000000" pitchFamily="2" charset="0"/>
                <a:cs typeface="Roboto" panose="02000000000000000000" pitchFamily="2" charset="0"/>
              </a:rPr>
              <a:t>Questions</a:t>
            </a:r>
          </a:p>
        </p:txBody>
      </p:sp>
      <p:sp>
        <p:nvSpPr>
          <p:cNvPr id="14" name="TextBox 14"/>
          <p:cNvSpPr txBox="1"/>
          <p:nvPr/>
        </p:nvSpPr>
        <p:spPr>
          <a:xfrm>
            <a:off x="4024659" y="3168035"/>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Roboto" panose="02000000000000000000" pitchFamily="2" charset="0"/>
                <a:ea typeface="Roboto" panose="02000000000000000000" pitchFamily="2" charset="0"/>
                <a:cs typeface="Roboto" panose="02000000000000000000" pitchFamily="2" charset="0"/>
              </a:rPr>
              <a:t>01</a:t>
            </a:r>
          </a:p>
        </p:txBody>
      </p:sp>
      <p:sp>
        <p:nvSpPr>
          <p:cNvPr id="15" name="TextBox 15"/>
          <p:cNvSpPr txBox="1"/>
          <p:nvPr/>
        </p:nvSpPr>
        <p:spPr>
          <a:xfrm>
            <a:off x="4024659" y="3965154"/>
            <a:ext cx="937219" cy="654025"/>
          </a:xfrm>
          <a:prstGeom prst="rect">
            <a:avLst/>
          </a:prstGeom>
        </p:spPr>
        <p:txBody>
          <a:bodyPr lIns="0" tIns="0" rIns="0" bIns="0" rtlCol="0" anchor="t">
            <a:spAutoFit/>
          </a:bodyPr>
          <a:lstStyle/>
          <a:p>
            <a:pPr algn="ctr">
              <a:lnSpc>
                <a:spcPts val="5126"/>
              </a:lnSpc>
            </a:pPr>
            <a:r>
              <a:rPr lang="en-US" sz="4271" spc="350">
                <a:solidFill>
                  <a:srgbClr val="FFFFFF"/>
                </a:solidFill>
                <a:latin typeface="Roboto" panose="02000000000000000000" pitchFamily="2" charset="0"/>
                <a:ea typeface="Roboto" panose="02000000000000000000" pitchFamily="2" charset="0"/>
                <a:cs typeface="Roboto" panose="02000000000000000000" pitchFamily="2" charset="0"/>
              </a:rPr>
              <a:t>02</a:t>
            </a:r>
          </a:p>
        </p:txBody>
      </p:sp>
      <p:sp>
        <p:nvSpPr>
          <p:cNvPr id="16" name="TextBox 16"/>
          <p:cNvSpPr txBox="1"/>
          <p:nvPr/>
        </p:nvSpPr>
        <p:spPr>
          <a:xfrm>
            <a:off x="4024659" y="4846311"/>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Roboto" panose="02000000000000000000" pitchFamily="2" charset="0"/>
                <a:ea typeface="Roboto" panose="02000000000000000000" pitchFamily="2" charset="0"/>
                <a:cs typeface="Roboto" panose="02000000000000000000" pitchFamily="2" charset="0"/>
              </a:rPr>
              <a:t>03</a:t>
            </a:r>
          </a:p>
        </p:txBody>
      </p:sp>
      <p:sp>
        <p:nvSpPr>
          <p:cNvPr id="17" name="TextBox 17"/>
          <p:cNvSpPr txBox="1"/>
          <p:nvPr/>
        </p:nvSpPr>
        <p:spPr>
          <a:xfrm>
            <a:off x="4024659" y="5679462"/>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Roboto" panose="02000000000000000000" pitchFamily="2" charset="0"/>
                <a:ea typeface="Roboto" panose="02000000000000000000" pitchFamily="2" charset="0"/>
                <a:cs typeface="Roboto" panose="02000000000000000000" pitchFamily="2" charset="0"/>
              </a:rPr>
              <a:t>04</a:t>
            </a:r>
          </a:p>
        </p:txBody>
      </p:sp>
      <p:sp>
        <p:nvSpPr>
          <p:cNvPr id="18" name="TextBox 18"/>
          <p:cNvSpPr txBox="1"/>
          <p:nvPr/>
        </p:nvSpPr>
        <p:spPr>
          <a:xfrm>
            <a:off x="5400737" y="4136880"/>
            <a:ext cx="5790503" cy="431721"/>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latin typeface="Roboto" panose="02000000000000000000" pitchFamily="2" charset="0"/>
                <a:ea typeface="Roboto" panose="02000000000000000000" pitchFamily="2" charset="0"/>
                <a:cs typeface="Roboto" panose="02000000000000000000" pitchFamily="2" charset="0"/>
              </a:rPr>
              <a:t>2024 User Conference</a:t>
            </a:r>
          </a:p>
        </p:txBody>
      </p:sp>
      <p:grpSp>
        <p:nvGrpSpPr>
          <p:cNvPr id="20" name="Group 19">
            <a:extLst>
              <a:ext uri="{FF2B5EF4-FFF2-40B4-BE49-F238E27FC236}">
                <a16:creationId xmlns:a16="http://schemas.microsoft.com/office/drawing/2014/main" id="{F030F59E-2176-8809-231C-95042ECAD1A6}"/>
              </a:ext>
            </a:extLst>
          </p:cNvPr>
          <p:cNvGrpSpPr/>
          <p:nvPr/>
        </p:nvGrpSpPr>
        <p:grpSpPr>
          <a:xfrm>
            <a:off x="-68925" y="9568944"/>
            <a:ext cx="18425849" cy="857536"/>
            <a:chOff x="-68925" y="9339961"/>
            <a:chExt cx="18425849" cy="950109"/>
          </a:xfrm>
        </p:grpSpPr>
        <p:grpSp>
          <p:nvGrpSpPr>
            <p:cNvPr id="21" name="Group 20">
              <a:extLst>
                <a:ext uri="{FF2B5EF4-FFF2-40B4-BE49-F238E27FC236}">
                  <a16:creationId xmlns:a16="http://schemas.microsoft.com/office/drawing/2014/main" id="{23D13913-42DF-1058-13D1-D0C49E979710}"/>
                </a:ext>
              </a:extLst>
            </p:cNvPr>
            <p:cNvGrpSpPr/>
            <p:nvPr/>
          </p:nvGrpSpPr>
          <p:grpSpPr>
            <a:xfrm>
              <a:off x="-68925" y="9339961"/>
              <a:ext cx="18425849" cy="950109"/>
              <a:chOff x="0" y="-38100"/>
              <a:chExt cx="4852899" cy="250235"/>
            </a:xfrm>
          </p:grpSpPr>
          <p:sp>
            <p:nvSpPr>
              <p:cNvPr id="30" name="Freeform 3">
                <a:extLst>
                  <a:ext uri="{FF2B5EF4-FFF2-40B4-BE49-F238E27FC236}">
                    <a16:creationId xmlns:a16="http://schemas.microsoft.com/office/drawing/2014/main" id="{E66659D5-FD5F-B832-0E8B-D1E42FF28ABB}"/>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TextBox 4">
                <a:extLst>
                  <a:ext uri="{FF2B5EF4-FFF2-40B4-BE49-F238E27FC236}">
                    <a16:creationId xmlns:a16="http://schemas.microsoft.com/office/drawing/2014/main" id="{82E6A190-2EBB-32B2-A1A8-3352EE3B2479}"/>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2" name="Freeform 5">
              <a:extLst>
                <a:ext uri="{FF2B5EF4-FFF2-40B4-BE49-F238E27FC236}">
                  <a16:creationId xmlns:a16="http://schemas.microsoft.com/office/drawing/2014/main" id="{21AC4132-D004-184A-1C21-275B6E24CFA8}"/>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6">
              <a:extLst>
                <a:ext uri="{FF2B5EF4-FFF2-40B4-BE49-F238E27FC236}">
                  <a16:creationId xmlns:a16="http://schemas.microsoft.com/office/drawing/2014/main" id="{2B6AD29A-3FF0-1949-EC02-75AA4849FD58}"/>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7">
              <a:extLst>
                <a:ext uri="{FF2B5EF4-FFF2-40B4-BE49-F238E27FC236}">
                  <a16:creationId xmlns:a16="http://schemas.microsoft.com/office/drawing/2014/main" id="{C422F9E0-E1E5-FBD3-EC50-4122E412124C}"/>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8">
              <a:extLst>
                <a:ext uri="{FF2B5EF4-FFF2-40B4-BE49-F238E27FC236}">
                  <a16:creationId xmlns:a16="http://schemas.microsoft.com/office/drawing/2014/main" id="{EB93A5A4-ADB6-F49E-DFB8-EC37A2CF174E}"/>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TextBox 10">
              <a:extLst>
                <a:ext uri="{FF2B5EF4-FFF2-40B4-BE49-F238E27FC236}">
                  <a16:creationId xmlns:a16="http://schemas.microsoft.com/office/drawing/2014/main" id="{F192341E-830C-CE2F-A980-E1A8C79F71DA}"/>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27" name="TextBox 11">
              <a:extLst>
                <a:ext uri="{FF2B5EF4-FFF2-40B4-BE49-F238E27FC236}">
                  <a16:creationId xmlns:a16="http://schemas.microsoft.com/office/drawing/2014/main" id="{34C7016E-3886-4DC7-6A06-AA48502586AD}"/>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28" name="TextBox 12">
              <a:extLst>
                <a:ext uri="{FF2B5EF4-FFF2-40B4-BE49-F238E27FC236}">
                  <a16:creationId xmlns:a16="http://schemas.microsoft.com/office/drawing/2014/main" id="{E1ABE3C2-D796-E61D-FEC8-EDF94BE044DA}"/>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29" name="TextBox 13">
              <a:extLst>
                <a:ext uri="{FF2B5EF4-FFF2-40B4-BE49-F238E27FC236}">
                  <a16:creationId xmlns:a16="http://schemas.microsoft.com/office/drawing/2014/main" id="{A2F0F032-A91A-2212-8F30-3B4C91E77A4C}"/>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yer&#10;&#10;Description automatically generated">
            <a:extLst>
              <a:ext uri="{FF2B5EF4-FFF2-40B4-BE49-F238E27FC236}">
                <a16:creationId xmlns:a16="http://schemas.microsoft.com/office/drawing/2014/main" id="{B40C3782-44B2-4E0B-BCB4-B3C6ED37D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138319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usiness card&#10;&#10;Description automatically generated">
            <a:extLst>
              <a:ext uri="{FF2B5EF4-FFF2-40B4-BE49-F238E27FC236}">
                <a16:creationId xmlns:a16="http://schemas.microsoft.com/office/drawing/2014/main" id="{6618D69A-A8CD-C865-8C3F-38C4E5C73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12260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1B95C960-4173-1DCD-090C-68174E7B4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646880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17A1C77B-3B83-4317-6D3E-3E3216EC5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628504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card with a qr code&#10;&#10;Description automatically generated">
            <a:extLst>
              <a:ext uri="{FF2B5EF4-FFF2-40B4-BE49-F238E27FC236}">
                <a16:creationId xmlns:a16="http://schemas.microsoft.com/office/drawing/2014/main" id="{D323B2FA-F5F0-38C1-5291-3190AEC2C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784793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black and blue background&#10;&#10;Description automatically generated">
            <a:extLst>
              <a:ext uri="{FF2B5EF4-FFF2-40B4-BE49-F238E27FC236}">
                <a16:creationId xmlns:a16="http://schemas.microsoft.com/office/drawing/2014/main" id="{970B36F3-EAF6-36B1-2778-DC8818503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51780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ogos with text&#10;&#10;Description automatically generated">
            <a:extLst>
              <a:ext uri="{FF2B5EF4-FFF2-40B4-BE49-F238E27FC236}">
                <a16:creationId xmlns:a16="http://schemas.microsoft.com/office/drawing/2014/main" id="{3832C247-AE39-7253-AD59-264BD1712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2911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orange and blue text&#10;&#10;Description automatically generated">
            <a:extLst>
              <a:ext uri="{FF2B5EF4-FFF2-40B4-BE49-F238E27FC236}">
                <a16:creationId xmlns:a16="http://schemas.microsoft.com/office/drawing/2014/main" id="{AB4764A2-CB9B-3E99-3E33-61E207086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81081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card with black text&#10;&#10;Description automatically generated">
            <a:extLst>
              <a:ext uri="{FF2B5EF4-FFF2-40B4-BE49-F238E27FC236}">
                <a16:creationId xmlns:a16="http://schemas.microsoft.com/office/drawing/2014/main" id="{47DAEFE4-4A97-A68B-76E7-90210C101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912" y="965200"/>
            <a:ext cx="14856175" cy="835659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154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AutoShape 6">
            <a:extLst>
              <a:ext uri="{FF2B5EF4-FFF2-40B4-BE49-F238E27FC236}">
                <a16:creationId xmlns:a16="http://schemas.microsoft.com/office/drawing/2014/main" id="{8A62411A-5FFE-60C3-7795-425CD1200CD5}"/>
              </a:ext>
            </a:extLst>
          </p:cNvPr>
          <p:cNvSpPr/>
          <p:nvPr/>
        </p:nvSpPr>
        <p:spPr>
          <a:xfrm flipH="1" flipV="1">
            <a:off x="10980986" y="4676203"/>
            <a:ext cx="1005465" cy="1452514"/>
          </a:xfrm>
          <a:prstGeom prst="line">
            <a:avLst/>
          </a:prstGeom>
          <a:ln w="38100" cap="flat">
            <a:solidFill>
              <a:srgbClr val="A6A6A6"/>
            </a:solidFill>
            <a:prstDash val="solid"/>
            <a:headEnd type="none" w="sm" len="sm"/>
            <a:tailEnd type="none" w="sm" len="sm"/>
          </a:ln>
        </p:spPr>
        <p:txBody>
          <a:bodyPr/>
          <a:lstStyle/>
          <a:p>
            <a:endParaRPr lang="en-US"/>
          </a:p>
        </p:txBody>
      </p:sp>
      <p:sp>
        <p:nvSpPr>
          <p:cNvPr id="97" name="AutoShape 6">
            <a:extLst>
              <a:ext uri="{FF2B5EF4-FFF2-40B4-BE49-F238E27FC236}">
                <a16:creationId xmlns:a16="http://schemas.microsoft.com/office/drawing/2014/main" id="{95D3ED7B-E9C5-AFCD-CF96-7FDAD1ABDBF1}"/>
              </a:ext>
            </a:extLst>
          </p:cNvPr>
          <p:cNvSpPr/>
          <p:nvPr/>
        </p:nvSpPr>
        <p:spPr>
          <a:xfrm flipH="1" flipV="1">
            <a:off x="7800930" y="4870678"/>
            <a:ext cx="940351" cy="1400234"/>
          </a:xfrm>
          <a:prstGeom prst="line">
            <a:avLst/>
          </a:prstGeom>
          <a:ln w="38100" cap="flat">
            <a:solidFill>
              <a:srgbClr val="A6A6A6"/>
            </a:solidFill>
            <a:prstDash val="solid"/>
            <a:headEnd type="none" w="sm" len="sm"/>
            <a:tailEnd type="none" w="sm" len="sm"/>
          </a:ln>
        </p:spPr>
        <p:txBody>
          <a:bodyPr/>
          <a:lstStyle/>
          <a:p>
            <a:endParaRPr lang="en-US"/>
          </a:p>
        </p:txBody>
      </p:sp>
      <p:sp>
        <p:nvSpPr>
          <p:cNvPr id="96" name="AutoShape 5">
            <a:extLst>
              <a:ext uri="{FF2B5EF4-FFF2-40B4-BE49-F238E27FC236}">
                <a16:creationId xmlns:a16="http://schemas.microsoft.com/office/drawing/2014/main" id="{CE0491E7-6EBF-8AB6-625B-5741C85524D9}"/>
              </a:ext>
            </a:extLst>
          </p:cNvPr>
          <p:cNvSpPr/>
          <p:nvPr/>
        </p:nvSpPr>
        <p:spPr>
          <a:xfrm flipH="1">
            <a:off x="5941154" y="4462341"/>
            <a:ext cx="1077170" cy="1143001"/>
          </a:xfrm>
          <a:prstGeom prst="line">
            <a:avLst/>
          </a:prstGeom>
          <a:ln w="38100" cap="flat">
            <a:solidFill>
              <a:srgbClr val="A6A6A6"/>
            </a:solidFill>
            <a:prstDash val="solid"/>
            <a:headEnd type="none" w="sm" len="sm"/>
            <a:tailEnd type="none" w="sm" len="sm"/>
          </a:ln>
        </p:spPr>
        <p:txBody>
          <a:bodyPr/>
          <a:lstStyle/>
          <a:p>
            <a:endParaRPr lang="en-US"/>
          </a:p>
        </p:txBody>
      </p:sp>
      <p:sp>
        <p:nvSpPr>
          <p:cNvPr id="2" name="AutoShape 2"/>
          <p:cNvSpPr/>
          <p:nvPr/>
        </p:nvSpPr>
        <p:spPr>
          <a:xfrm>
            <a:off x="14853487" y="5151352"/>
            <a:ext cx="1676198" cy="1506929"/>
          </a:xfrm>
          <a:prstGeom prst="line">
            <a:avLst/>
          </a:prstGeom>
          <a:ln w="38100" cap="flat">
            <a:solidFill>
              <a:srgbClr val="A6A6A6"/>
            </a:solidFill>
            <a:prstDash val="solid"/>
            <a:headEnd type="none" w="sm" len="sm"/>
            <a:tailEnd type="none" w="sm" len="sm"/>
          </a:ln>
        </p:spPr>
        <p:txBody>
          <a:bodyPr/>
          <a:lstStyle/>
          <a:p>
            <a:endParaRPr lang="en-US"/>
          </a:p>
        </p:txBody>
      </p:sp>
      <p:sp>
        <p:nvSpPr>
          <p:cNvPr id="4" name="AutoShape 4"/>
          <p:cNvSpPr/>
          <p:nvPr/>
        </p:nvSpPr>
        <p:spPr>
          <a:xfrm flipV="1">
            <a:off x="12798951" y="5261107"/>
            <a:ext cx="1153653" cy="962528"/>
          </a:xfrm>
          <a:prstGeom prst="line">
            <a:avLst/>
          </a:prstGeom>
          <a:ln w="38100" cap="flat">
            <a:solidFill>
              <a:srgbClr val="A6A6A6"/>
            </a:solidFill>
            <a:prstDash val="solid"/>
            <a:headEnd type="none" w="sm" len="sm"/>
            <a:tailEnd type="none" w="sm" len="sm"/>
          </a:ln>
        </p:spPr>
        <p:txBody>
          <a:bodyPr/>
          <a:lstStyle/>
          <a:p>
            <a:endParaRPr lang="en-US"/>
          </a:p>
        </p:txBody>
      </p:sp>
      <p:sp>
        <p:nvSpPr>
          <p:cNvPr id="78" name="TextBox 12">
            <a:extLst>
              <a:ext uri="{FF2B5EF4-FFF2-40B4-BE49-F238E27FC236}">
                <a16:creationId xmlns:a16="http://schemas.microsoft.com/office/drawing/2014/main" id="{2DEFED1F-2A5C-2F22-C87D-2EBCC4F79DA5}"/>
              </a:ext>
            </a:extLst>
          </p:cNvPr>
          <p:cNvSpPr txBox="1"/>
          <p:nvPr/>
        </p:nvSpPr>
        <p:spPr>
          <a:xfrm>
            <a:off x="8210420" y="6056080"/>
            <a:ext cx="1157331" cy="1123946"/>
          </a:xfrm>
          <a:prstGeom prst="rect">
            <a:avLst/>
          </a:prstGeom>
        </p:spPr>
        <p:txBody>
          <a:bodyPr lIns="50800" tIns="50800" rIns="50800" bIns="50800" rtlCol="0" anchor="ctr"/>
          <a:lstStyle/>
          <a:p>
            <a:pPr algn="ctr">
              <a:lnSpc>
                <a:spcPts val="2553"/>
              </a:lnSpc>
            </a:pPr>
            <a:endParaRPr/>
          </a:p>
        </p:txBody>
      </p:sp>
      <p:sp>
        <p:nvSpPr>
          <p:cNvPr id="79" name="AutoShape 5">
            <a:extLst>
              <a:ext uri="{FF2B5EF4-FFF2-40B4-BE49-F238E27FC236}">
                <a16:creationId xmlns:a16="http://schemas.microsoft.com/office/drawing/2014/main" id="{5F9F3B2D-0479-550B-61BF-81E3340ABC5B}"/>
              </a:ext>
            </a:extLst>
          </p:cNvPr>
          <p:cNvSpPr/>
          <p:nvPr/>
        </p:nvSpPr>
        <p:spPr>
          <a:xfrm flipH="1" flipV="1">
            <a:off x="3935862" y="4094743"/>
            <a:ext cx="1017851" cy="1677348"/>
          </a:xfrm>
          <a:prstGeom prst="line">
            <a:avLst/>
          </a:prstGeom>
          <a:ln w="38100" cap="flat">
            <a:solidFill>
              <a:srgbClr val="A6A6A6"/>
            </a:solidFill>
            <a:prstDash val="solid"/>
            <a:headEnd type="none" w="sm" len="sm"/>
            <a:tailEnd type="none" w="sm" len="sm"/>
          </a:ln>
        </p:spPr>
        <p:txBody>
          <a:bodyPr/>
          <a:lstStyle/>
          <a:p>
            <a:endParaRPr lang="en-US"/>
          </a:p>
        </p:txBody>
      </p:sp>
      <p:sp>
        <p:nvSpPr>
          <p:cNvPr id="53" name="AutoShape 5">
            <a:extLst>
              <a:ext uri="{FF2B5EF4-FFF2-40B4-BE49-F238E27FC236}">
                <a16:creationId xmlns:a16="http://schemas.microsoft.com/office/drawing/2014/main" id="{830DF012-5CD3-1445-D698-66979295FF66}"/>
              </a:ext>
            </a:extLst>
          </p:cNvPr>
          <p:cNvSpPr/>
          <p:nvPr/>
        </p:nvSpPr>
        <p:spPr>
          <a:xfrm flipH="1">
            <a:off x="2149266" y="4163332"/>
            <a:ext cx="1077170" cy="1143001"/>
          </a:xfrm>
          <a:prstGeom prst="line">
            <a:avLst/>
          </a:prstGeom>
          <a:ln w="38100" cap="flat">
            <a:solidFill>
              <a:srgbClr val="A6A6A6"/>
            </a:solidFill>
            <a:prstDash val="solid"/>
            <a:headEnd type="none" w="sm" len="sm"/>
            <a:tailEnd type="none" w="sm" len="sm"/>
          </a:ln>
        </p:spPr>
        <p:txBody>
          <a:bodyPr/>
          <a:lstStyle/>
          <a:p>
            <a:endParaRPr lang="en-US"/>
          </a:p>
        </p:txBody>
      </p:sp>
      <p:sp>
        <p:nvSpPr>
          <p:cNvPr id="3" name="AutoShape 3"/>
          <p:cNvSpPr/>
          <p:nvPr/>
        </p:nvSpPr>
        <p:spPr>
          <a:xfrm flipV="1">
            <a:off x="9067360" y="4745446"/>
            <a:ext cx="1424406" cy="1461965"/>
          </a:xfrm>
          <a:prstGeom prst="line">
            <a:avLst/>
          </a:prstGeom>
          <a:ln w="38100" cap="flat">
            <a:solidFill>
              <a:srgbClr val="A6A6A6"/>
            </a:solidFill>
            <a:prstDash val="solid"/>
            <a:headEnd type="none" w="sm" len="sm"/>
            <a:tailEnd type="none" w="sm" len="sm"/>
          </a:ln>
        </p:spPr>
        <p:txBody>
          <a:bodyPr/>
          <a:lstStyle/>
          <a:p>
            <a:endParaRPr lang="en-US"/>
          </a:p>
        </p:txBody>
      </p:sp>
      <p:grpSp>
        <p:nvGrpSpPr>
          <p:cNvPr id="80" name="Group 79">
            <a:extLst>
              <a:ext uri="{FF2B5EF4-FFF2-40B4-BE49-F238E27FC236}">
                <a16:creationId xmlns:a16="http://schemas.microsoft.com/office/drawing/2014/main" id="{945E0656-B361-BFB6-E0D6-12A3DB913D11}"/>
              </a:ext>
            </a:extLst>
          </p:cNvPr>
          <p:cNvGrpSpPr/>
          <p:nvPr/>
        </p:nvGrpSpPr>
        <p:grpSpPr>
          <a:xfrm>
            <a:off x="-4451328" y="-5247613"/>
            <a:ext cx="6737736" cy="8671109"/>
            <a:chOff x="-3643964" y="-4846934"/>
            <a:chExt cx="6737736" cy="8671109"/>
          </a:xfrm>
        </p:grpSpPr>
        <p:grpSp>
          <p:nvGrpSpPr>
            <p:cNvPr id="25" name="Group 25"/>
            <p:cNvGrpSpPr/>
            <p:nvPr/>
          </p:nvGrpSpPr>
          <p:grpSpPr>
            <a:xfrm rot="2700000">
              <a:off x="-2396474" y="-2921783"/>
              <a:ext cx="7415398" cy="3565095"/>
              <a:chOff x="0" y="0"/>
              <a:chExt cx="660400" cy="317500"/>
            </a:xfrm>
          </p:grpSpPr>
          <p:sp>
            <p:nvSpPr>
              <p:cNvPr id="26" name="Freeform 26"/>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rgbClr val="000000">
                  <a:alpha val="0"/>
                </a:srgbClr>
              </a:solidFill>
              <a:ln w="28575" cap="sq">
                <a:solidFill>
                  <a:srgbClr val="8CA9AD"/>
                </a:solidFill>
                <a:prstDash val="solid"/>
                <a:miter/>
              </a:ln>
            </p:spPr>
            <p:txBody>
              <a:bodyPr/>
              <a:lstStyle/>
              <a:p>
                <a:endParaRPr lang="en-US"/>
              </a:p>
            </p:txBody>
          </p:sp>
          <p:sp>
            <p:nvSpPr>
              <p:cNvPr id="27" name="TextBox 27"/>
              <p:cNvSpPr txBox="1"/>
              <p:nvPr/>
            </p:nvSpPr>
            <p:spPr>
              <a:xfrm>
                <a:off x="0" y="146050"/>
                <a:ext cx="660400" cy="171450"/>
              </a:xfrm>
              <a:prstGeom prst="rect">
                <a:avLst/>
              </a:prstGeom>
            </p:spPr>
            <p:txBody>
              <a:bodyPr lIns="50800" tIns="50800" rIns="50800" bIns="50800" rtlCol="0" anchor="ctr"/>
              <a:lstStyle/>
              <a:p>
                <a:pPr algn="ctr">
                  <a:lnSpc>
                    <a:spcPts val="2553"/>
                  </a:lnSpc>
                </a:pPr>
                <a:endParaRPr/>
              </a:p>
            </p:txBody>
          </p:sp>
        </p:grpSp>
        <p:sp>
          <p:nvSpPr>
            <p:cNvPr id="28" name="AutoShape 28"/>
            <p:cNvSpPr/>
            <p:nvPr/>
          </p:nvSpPr>
          <p:spPr>
            <a:xfrm>
              <a:off x="-2859087" y="-2102233"/>
              <a:ext cx="5185216" cy="5132702"/>
            </a:xfrm>
            <a:prstGeom prst="line">
              <a:avLst/>
            </a:prstGeom>
            <a:ln w="28575" cap="flat">
              <a:solidFill>
                <a:srgbClr val="8CA9AD"/>
              </a:solidFill>
              <a:prstDash val="solid"/>
              <a:headEnd type="none" w="sm" len="sm"/>
              <a:tailEnd type="none" w="sm" len="sm"/>
            </a:ln>
          </p:spPr>
          <p:txBody>
            <a:bodyPr/>
            <a:lstStyle/>
            <a:p>
              <a:endParaRPr lang="en-US"/>
            </a:p>
          </p:txBody>
        </p:sp>
        <p:sp>
          <p:nvSpPr>
            <p:cNvPr id="29" name="AutoShape 29"/>
            <p:cNvSpPr/>
            <p:nvPr/>
          </p:nvSpPr>
          <p:spPr>
            <a:xfrm>
              <a:off x="-3073034" y="-1789557"/>
              <a:ext cx="5038853" cy="5038853"/>
            </a:xfrm>
            <a:prstGeom prst="line">
              <a:avLst/>
            </a:prstGeom>
            <a:ln w="28575" cap="flat">
              <a:solidFill>
                <a:srgbClr val="8CA9AD"/>
              </a:solidFill>
              <a:prstDash val="solid"/>
              <a:headEnd type="none" w="sm" len="sm"/>
              <a:tailEnd type="none" w="sm" len="sm"/>
            </a:ln>
          </p:spPr>
          <p:txBody>
            <a:bodyPr/>
            <a:lstStyle/>
            <a:p>
              <a:endParaRPr lang="en-US"/>
            </a:p>
          </p:txBody>
        </p:sp>
        <p:sp>
          <p:nvSpPr>
            <p:cNvPr id="30" name="AutoShape 30"/>
            <p:cNvSpPr/>
            <p:nvPr/>
          </p:nvSpPr>
          <p:spPr>
            <a:xfrm>
              <a:off x="-3252636" y="-1431087"/>
              <a:ext cx="4867141" cy="4867141"/>
            </a:xfrm>
            <a:prstGeom prst="line">
              <a:avLst/>
            </a:prstGeom>
            <a:ln w="28575" cap="flat">
              <a:solidFill>
                <a:srgbClr val="8CA9AD"/>
              </a:solidFill>
              <a:prstDash val="solid"/>
              <a:headEnd type="none" w="sm" len="sm"/>
              <a:tailEnd type="none" w="sm" len="sm"/>
            </a:ln>
          </p:spPr>
          <p:txBody>
            <a:bodyPr/>
            <a:lstStyle/>
            <a:p>
              <a:endParaRPr lang="en-US"/>
            </a:p>
          </p:txBody>
        </p:sp>
        <p:sp>
          <p:nvSpPr>
            <p:cNvPr id="31" name="AutoShape 31"/>
            <p:cNvSpPr/>
            <p:nvPr/>
          </p:nvSpPr>
          <p:spPr>
            <a:xfrm>
              <a:off x="-3379290" y="-1044819"/>
              <a:ext cx="4690515" cy="4690515"/>
            </a:xfrm>
            <a:prstGeom prst="line">
              <a:avLst/>
            </a:prstGeom>
            <a:ln w="28575" cap="flat">
              <a:solidFill>
                <a:srgbClr val="8CA9AD"/>
              </a:solidFill>
              <a:prstDash val="solid"/>
              <a:headEnd type="none" w="sm" len="sm"/>
              <a:tailEnd type="none" w="sm" len="sm"/>
            </a:ln>
          </p:spPr>
          <p:txBody>
            <a:bodyPr/>
            <a:lstStyle/>
            <a:p>
              <a:endParaRPr lang="en-US"/>
            </a:p>
          </p:txBody>
        </p:sp>
        <p:sp>
          <p:nvSpPr>
            <p:cNvPr id="32" name="AutoShape 32"/>
            <p:cNvSpPr/>
            <p:nvPr/>
          </p:nvSpPr>
          <p:spPr>
            <a:xfrm>
              <a:off x="-3523144" y="-605142"/>
              <a:ext cx="4347674" cy="4347674"/>
            </a:xfrm>
            <a:prstGeom prst="line">
              <a:avLst/>
            </a:prstGeom>
            <a:ln w="28575" cap="flat">
              <a:solidFill>
                <a:srgbClr val="8CA9AD"/>
              </a:solidFill>
              <a:prstDash val="solid"/>
              <a:headEnd type="none" w="sm" len="sm"/>
              <a:tailEnd type="none" w="sm" len="sm"/>
            </a:ln>
          </p:spPr>
          <p:txBody>
            <a:bodyPr/>
            <a:lstStyle/>
            <a:p>
              <a:endParaRPr lang="en-US"/>
            </a:p>
          </p:txBody>
        </p:sp>
        <p:sp>
          <p:nvSpPr>
            <p:cNvPr id="33" name="AutoShape 33"/>
            <p:cNvSpPr/>
            <p:nvPr/>
          </p:nvSpPr>
          <p:spPr>
            <a:xfrm>
              <a:off x="-3643964" y="-161419"/>
              <a:ext cx="3963599" cy="3985594"/>
            </a:xfrm>
            <a:prstGeom prst="line">
              <a:avLst/>
            </a:prstGeom>
            <a:ln w="28575" cap="flat">
              <a:solidFill>
                <a:srgbClr val="8CA9AD"/>
              </a:solidFill>
              <a:prstDash val="solid"/>
              <a:headEnd type="none" w="sm" len="sm"/>
              <a:tailEnd type="none" w="sm" len="sm"/>
            </a:ln>
          </p:spPr>
          <p:txBody>
            <a:bodyPr/>
            <a:lstStyle/>
            <a:p>
              <a:endParaRPr lang="en-US"/>
            </a:p>
          </p:txBody>
        </p:sp>
      </p:grpSp>
      <p:sp>
        <p:nvSpPr>
          <p:cNvPr id="34" name="Freeform 34"/>
          <p:cNvSpPr/>
          <p:nvPr/>
        </p:nvSpPr>
        <p:spPr>
          <a:xfrm rot="16200000">
            <a:off x="15036574" y="-8576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35"/>
          <p:cNvSpPr/>
          <p:nvPr/>
        </p:nvSpPr>
        <p:spPr>
          <a:xfrm rot="16200000">
            <a:off x="16120383" y="-8576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flipH="1" flipV="1">
            <a:off x="17204192" y="-8576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38"/>
          <p:cNvSpPr/>
          <p:nvPr/>
        </p:nvSpPr>
        <p:spPr>
          <a:xfrm rot="16200000">
            <a:off x="15036574" y="99804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39"/>
          <p:cNvSpPr/>
          <p:nvPr/>
        </p:nvSpPr>
        <p:spPr>
          <a:xfrm>
            <a:off x="16120383" y="208184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rot="5400000">
            <a:off x="17204192" y="99804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p:cNvSpPr/>
          <p:nvPr/>
        </p:nvSpPr>
        <p:spPr>
          <a:xfrm rot="5400000" flipH="1" flipV="1">
            <a:off x="17204192" y="208184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2" name="Freeform 42"/>
          <p:cNvSpPr/>
          <p:nvPr/>
        </p:nvSpPr>
        <p:spPr>
          <a:xfrm>
            <a:off x="987637" y="88978"/>
            <a:ext cx="1405415" cy="1345900"/>
          </a:xfrm>
          <a:custGeom>
            <a:avLst/>
            <a:gdLst/>
            <a:ahLst/>
            <a:cxnLst/>
            <a:rect l="l" t="t" r="r" b="b"/>
            <a:pathLst>
              <a:path w="1570948" h="1449773">
                <a:moveTo>
                  <a:pt x="0" y="0"/>
                </a:moveTo>
                <a:lnTo>
                  <a:pt x="1570948" y="0"/>
                </a:lnTo>
                <a:lnTo>
                  <a:pt x="1570948" y="1449773"/>
                </a:lnTo>
                <a:lnTo>
                  <a:pt x="0" y="1449773"/>
                </a:lnTo>
                <a:lnTo>
                  <a:pt x="0" y="0"/>
                </a:lnTo>
                <a:close/>
              </a:path>
            </a:pathLst>
          </a:custGeom>
          <a:blipFill>
            <a:blip r:embed="rId12"/>
            <a:stretch>
              <a:fillRect/>
            </a:stretch>
          </a:blipFill>
        </p:spPr>
        <p:txBody>
          <a:bodyPr/>
          <a:lstStyle/>
          <a:p>
            <a:endParaRPr lang="en-US"/>
          </a:p>
        </p:txBody>
      </p:sp>
      <p:sp>
        <p:nvSpPr>
          <p:cNvPr id="43" name="TextBox 43"/>
          <p:cNvSpPr txBox="1"/>
          <p:nvPr/>
        </p:nvSpPr>
        <p:spPr>
          <a:xfrm>
            <a:off x="5343984" y="461579"/>
            <a:ext cx="7600032" cy="730377"/>
          </a:xfrm>
          <a:prstGeom prst="rect">
            <a:avLst/>
          </a:prstGeom>
        </p:spPr>
        <p:txBody>
          <a:bodyPr lIns="0" tIns="0" rIns="0" bIns="0" rtlCol="0" anchor="t">
            <a:spAutoFit/>
          </a:bodyPr>
          <a:lstStyle/>
          <a:p>
            <a:pPr algn="ctr">
              <a:lnSpc>
                <a:spcPts val="5544"/>
              </a:lnSpc>
            </a:pPr>
            <a:r>
              <a:rPr lang="en-US" sz="5600" dirty="0">
                <a:solidFill>
                  <a:srgbClr val="45A4AE"/>
                </a:solidFill>
                <a:latin typeface="Roboto" panose="02000000000000000000" pitchFamily="2" charset="0"/>
                <a:ea typeface="Roboto" panose="02000000000000000000" pitchFamily="2" charset="0"/>
                <a:cs typeface="Roboto" panose="02000000000000000000" pitchFamily="2" charset="0"/>
              </a:rPr>
              <a:t>UPCOMING TRAINING</a:t>
            </a:r>
          </a:p>
        </p:txBody>
      </p:sp>
      <p:grpSp>
        <p:nvGrpSpPr>
          <p:cNvPr id="81" name="Group 80">
            <a:extLst>
              <a:ext uri="{FF2B5EF4-FFF2-40B4-BE49-F238E27FC236}">
                <a16:creationId xmlns:a16="http://schemas.microsoft.com/office/drawing/2014/main" id="{44035CBA-AF54-786F-7A2A-871238D22D76}"/>
              </a:ext>
            </a:extLst>
          </p:cNvPr>
          <p:cNvGrpSpPr/>
          <p:nvPr/>
        </p:nvGrpSpPr>
        <p:grpSpPr>
          <a:xfrm>
            <a:off x="14043500" y="5994363"/>
            <a:ext cx="4853194" cy="3177451"/>
            <a:chOff x="-927076" y="5512771"/>
            <a:chExt cx="4853194" cy="3177451"/>
          </a:xfrm>
        </p:grpSpPr>
        <p:grpSp>
          <p:nvGrpSpPr>
            <p:cNvPr id="7" name="Group 7"/>
            <p:cNvGrpSpPr/>
            <p:nvPr/>
          </p:nvGrpSpPr>
          <p:grpSpPr>
            <a:xfrm>
              <a:off x="748240" y="5512771"/>
              <a:ext cx="1424407" cy="142440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E686"/>
              </a:solidFill>
            </p:spPr>
            <p:txBody>
              <a:bodyPr/>
              <a:lstStyle/>
              <a:p>
                <a:endParaRPr lang="en-US"/>
              </a:p>
            </p:txBody>
          </p:sp>
          <p:sp>
            <p:nvSpPr>
              <p:cNvPr id="9" name="TextBox 9"/>
              <p:cNvSpPr txBox="1"/>
              <p:nvPr/>
            </p:nvSpPr>
            <p:spPr>
              <a:xfrm>
                <a:off x="76200" y="95250"/>
                <a:ext cx="660400" cy="641350"/>
              </a:xfrm>
              <a:prstGeom prst="rect">
                <a:avLst/>
              </a:prstGeom>
            </p:spPr>
            <p:txBody>
              <a:bodyPr lIns="50800" tIns="50800" rIns="50800" bIns="50800" rtlCol="0" anchor="ctr"/>
              <a:lstStyle/>
              <a:p>
                <a:pPr algn="ctr">
                  <a:lnSpc>
                    <a:spcPts val="2553"/>
                  </a:lnSpc>
                </a:pPr>
                <a:endParaRPr/>
              </a:p>
            </p:txBody>
          </p:sp>
        </p:grpSp>
        <p:sp>
          <p:nvSpPr>
            <p:cNvPr id="45" name="TextBox 45"/>
            <p:cNvSpPr txBox="1"/>
            <p:nvPr/>
          </p:nvSpPr>
          <p:spPr>
            <a:xfrm>
              <a:off x="787317" y="5918078"/>
              <a:ext cx="1424407" cy="718145"/>
            </a:xfrm>
            <a:prstGeom prst="rect">
              <a:avLst/>
            </a:prstGeom>
          </p:spPr>
          <p:txBody>
            <a:bodyPr lIns="0" tIns="0" rIns="0" bIns="0" rtlCol="0" anchor="t">
              <a:spAutoFit/>
            </a:bodyPr>
            <a:lstStyle/>
            <a:p>
              <a:pPr algn="ctr">
                <a:lnSpc>
                  <a:spcPts val="2799"/>
                </a:lnSpc>
              </a:pPr>
              <a:r>
                <a:rPr lang="en-US" sz="2799" b="1" spc="338" dirty="0">
                  <a:solidFill>
                    <a:srgbClr val="FFFFFF"/>
                  </a:solidFill>
                  <a:latin typeface="Roboto" panose="02000000000000000000" pitchFamily="2" charset="0"/>
                  <a:ea typeface="Roboto" panose="02000000000000000000" pitchFamily="2" charset="0"/>
                  <a:cs typeface="Roboto" panose="02000000000000000000" pitchFamily="2" charset="0"/>
                </a:rPr>
                <a:t>5/20 -5/22</a:t>
              </a:r>
            </a:p>
          </p:txBody>
        </p:sp>
        <p:sp>
          <p:nvSpPr>
            <p:cNvPr id="55" name="TextBox 55"/>
            <p:cNvSpPr txBox="1"/>
            <p:nvPr/>
          </p:nvSpPr>
          <p:spPr>
            <a:xfrm>
              <a:off x="-927076" y="7053412"/>
              <a:ext cx="4853194" cy="923330"/>
            </a:xfrm>
            <a:prstGeom prst="rect">
              <a:avLst/>
            </a:prstGeom>
          </p:spPr>
          <p:txBody>
            <a:bodyPr lIns="0" tIns="0" rIns="0" bIns="0" rtlCol="0" anchor="t">
              <a:spAutoFit/>
            </a:bodyPr>
            <a:lstStyle/>
            <a:p>
              <a:pPr algn="ct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APCO </a:t>
              </a:r>
            </a:p>
            <a:p>
              <a:pPr algn="ct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Communications Center </a:t>
              </a:r>
            </a:p>
            <a:p>
              <a:pPr algn="ct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Manager, 1</a:t>
              </a:r>
              <a:r>
                <a:rPr lang="en-US" sz="2000" b="1" spc="79" baseline="30000" dirty="0">
                  <a:solidFill>
                    <a:srgbClr val="545454"/>
                  </a:solidFill>
                  <a:latin typeface="Roboto" panose="02000000000000000000" pitchFamily="2" charset="0"/>
                  <a:ea typeface="Roboto" panose="02000000000000000000" pitchFamily="2" charset="0"/>
                  <a:cs typeface="Roboto" panose="02000000000000000000" pitchFamily="2" charset="0"/>
                </a:rPr>
                <a:t>st</a:t>
              </a: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 Ed.</a:t>
              </a:r>
            </a:p>
          </p:txBody>
        </p:sp>
        <p:sp>
          <p:nvSpPr>
            <p:cNvPr id="56" name="TextBox 56"/>
            <p:cNvSpPr txBox="1"/>
            <p:nvPr/>
          </p:nvSpPr>
          <p:spPr>
            <a:xfrm>
              <a:off x="-302931" y="8088391"/>
              <a:ext cx="3520886" cy="60183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Huntsville, AL</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UAH Police Department</a:t>
              </a:r>
            </a:p>
          </p:txBody>
        </p:sp>
      </p:grpSp>
      <p:grpSp>
        <p:nvGrpSpPr>
          <p:cNvPr id="71" name="Group 70">
            <a:extLst>
              <a:ext uri="{FF2B5EF4-FFF2-40B4-BE49-F238E27FC236}">
                <a16:creationId xmlns:a16="http://schemas.microsoft.com/office/drawing/2014/main" id="{7C5651D4-3B4D-9140-ACCB-5645B1779656}"/>
              </a:ext>
            </a:extLst>
          </p:cNvPr>
          <p:cNvGrpSpPr/>
          <p:nvPr/>
        </p:nvGrpSpPr>
        <p:grpSpPr>
          <a:xfrm>
            <a:off x="372758" y="5287813"/>
            <a:ext cx="3520886" cy="3228893"/>
            <a:chOff x="1913176" y="4066870"/>
            <a:chExt cx="3520886" cy="3228893"/>
          </a:xfrm>
        </p:grpSpPr>
        <p:grpSp>
          <p:nvGrpSpPr>
            <p:cNvPr id="10" name="Group 10"/>
            <p:cNvGrpSpPr/>
            <p:nvPr/>
          </p:nvGrpSpPr>
          <p:grpSpPr>
            <a:xfrm>
              <a:off x="2937181" y="4066870"/>
              <a:ext cx="1424407" cy="142440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8044"/>
              </a:solidFill>
            </p:spPr>
            <p:txBody>
              <a:bodyPr/>
              <a:lstStyle/>
              <a:p>
                <a:endParaRPr lang="en-US"/>
              </a:p>
            </p:txBody>
          </p:sp>
          <p:sp>
            <p:nvSpPr>
              <p:cNvPr id="12" name="TextBox 12"/>
              <p:cNvSpPr txBox="1"/>
              <p:nvPr/>
            </p:nvSpPr>
            <p:spPr>
              <a:xfrm>
                <a:off x="76200" y="95250"/>
                <a:ext cx="660400" cy="641350"/>
              </a:xfrm>
              <a:prstGeom prst="rect">
                <a:avLst/>
              </a:prstGeom>
            </p:spPr>
            <p:txBody>
              <a:bodyPr lIns="50800" tIns="50800" rIns="50800" bIns="50800" rtlCol="0" anchor="ctr"/>
              <a:lstStyle/>
              <a:p>
                <a:pPr algn="ctr">
                  <a:lnSpc>
                    <a:spcPts val="2553"/>
                  </a:lnSpc>
                </a:pPr>
                <a:endParaRPr/>
              </a:p>
            </p:txBody>
          </p:sp>
        </p:grpSp>
        <p:sp>
          <p:nvSpPr>
            <p:cNvPr id="49" name="TextBox 49"/>
            <p:cNvSpPr txBox="1"/>
            <p:nvPr/>
          </p:nvSpPr>
          <p:spPr>
            <a:xfrm>
              <a:off x="2918993" y="4241942"/>
              <a:ext cx="1424407" cy="1143000"/>
            </a:xfrm>
            <a:prstGeom prst="rect">
              <a:avLst/>
            </a:prstGeom>
          </p:spPr>
          <p:txBody>
            <a:bodyPr lIns="0" tIns="0" rIns="0" bIns="0" rtlCol="0" anchor="t">
              <a:spAutoFit/>
            </a:bodyPr>
            <a:lstStyle/>
            <a:p>
              <a:pPr algn="ctr"/>
              <a:r>
                <a:rPr lang="en-US" sz="2500" b="1" spc="302" dirty="0">
                  <a:solidFill>
                    <a:srgbClr val="FFFFFF"/>
                  </a:solidFill>
                  <a:latin typeface="Roboto" panose="02000000000000000000" pitchFamily="2" charset="0"/>
                  <a:ea typeface="Roboto" panose="02000000000000000000" pitchFamily="2" charset="0"/>
                  <a:cs typeface="Roboto" panose="02000000000000000000" pitchFamily="2" charset="0"/>
                </a:rPr>
                <a:t>3/5</a:t>
              </a:r>
            </a:p>
            <a:p>
              <a:pPr algn="ctr"/>
              <a:r>
                <a:rPr lang="en-US" sz="2500" b="1" spc="302" dirty="0">
                  <a:solidFill>
                    <a:srgbClr val="FFFFFF"/>
                  </a:solidFill>
                  <a:latin typeface="Roboto" panose="02000000000000000000" pitchFamily="2" charset="0"/>
                  <a:ea typeface="Roboto" panose="02000000000000000000" pitchFamily="2" charset="0"/>
                  <a:cs typeface="Roboto" panose="02000000000000000000" pitchFamily="2" charset="0"/>
                </a:rPr>
                <a:t>&amp;</a:t>
              </a:r>
            </a:p>
            <a:p>
              <a:pPr algn="ctr"/>
              <a:r>
                <a:rPr lang="en-US" sz="2500" b="1" spc="302" dirty="0">
                  <a:solidFill>
                    <a:srgbClr val="FFFFFF"/>
                  </a:solidFill>
                  <a:latin typeface="Roboto" panose="02000000000000000000" pitchFamily="2" charset="0"/>
                  <a:ea typeface="Roboto" panose="02000000000000000000" pitchFamily="2" charset="0"/>
                  <a:cs typeface="Roboto" panose="02000000000000000000" pitchFamily="2" charset="0"/>
                </a:rPr>
                <a:t>3/7</a:t>
              </a:r>
            </a:p>
          </p:txBody>
        </p:sp>
        <p:sp>
          <p:nvSpPr>
            <p:cNvPr id="57" name="TextBox 57"/>
            <p:cNvSpPr txBox="1"/>
            <p:nvPr/>
          </p:nvSpPr>
          <p:spPr>
            <a:xfrm>
              <a:off x="1942377" y="5657405"/>
              <a:ext cx="3377637" cy="944874"/>
            </a:xfrm>
            <a:prstGeom prst="rect">
              <a:avLst/>
            </a:prstGeom>
          </p:spPr>
          <p:txBody>
            <a:bodyPr wrap="square" lIns="0" tIns="0" rIns="0" bIns="0" rtlCol="0" anchor="t">
              <a:spAutoFit/>
            </a:bodyPr>
            <a:lstStyle/>
            <a:p>
              <a:pPr algn="ctr">
                <a:lnSpc>
                  <a:spcPts val="24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Preparing for Emergency Communication Center Deployments</a:t>
              </a:r>
            </a:p>
          </p:txBody>
        </p:sp>
        <p:sp>
          <p:nvSpPr>
            <p:cNvPr id="58" name="TextBox 58"/>
            <p:cNvSpPr txBox="1"/>
            <p:nvPr/>
          </p:nvSpPr>
          <p:spPr>
            <a:xfrm>
              <a:off x="1913176" y="6681812"/>
              <a:ext cx="3520886" cy="61395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Milton</a:t>
              </a:r>
              <a:r>
                <a:rPr lang="en-US" sz="1999" dirty="0">
                  <a:solidFill>
                    <a:srgbClr val="545454"/>
                  </a:solidFill>
                  <a:latin typeface="Helvetica Now"/>
                </a:rPr>
                <a:t>, FL</a:t>
              </a:r>
            </a:p>
            <a:p>
              <a:pPr algn="ctr">
                <a:lnSpc>
                  <a:spcPts val="2399"/>
                </a:lnSpc>
              </a:pPr>
              <a:r>
                <a:rPr lang="en-US" sz="1999" dirty="0">
                  <a:solidFill>
                    <a:srgbClr val="545454"/>
                  </a:solidFill>
                  <a:latin typeface="Helvetica Now"/>
                </a:rPr>
                <a:t>Florida TERT</a:t>
              </a:r>
            </a:p>
          </p:txBody>
        </p:sp>
      </p:grpSp>
      <p:grpSp>
        <p:nvGrpSpPr>
          <p:cNvPr id="82" name="Group 81">
            <a:extLst>
              <a:ext uri="{FF2B5EF4-FFF2-40B4-BE49-F238E27FC236}">
                <a16:creationId xmlns:a16="http://schemas.microsoft.com/office/drawing/2014/main" id="{B680AA8F-E987-2EDD-5AFA-75AC34D0F7F2}"/>
              </a:ext>
            </a:extLst>
          </p:cNvPr>
          <p:cNvGrpSpPr/>
          <p:nvPr/>
        </p:nvGrpSpPr>
        <p:grpSpPr>
          <a:xfrm>
            <a:off x="3678202" y="5223677"/>
            <a:ext cx="3520886" cy="3638713"/>
            <a:chOff x="5824818" y="4129825"/>
            <a:chExt cx="3520886" cy="3638713"/>
          </a:xfrm>
        </p:grpSpPr>
        <p:grpSp>
          <p:nvGrpSpPr>
            <p:cNvPr id="13" name="Group 13"/>
            <p:cNvGrpSpPr/>
            <p:nvPr/>
          </p:nvGrpSpPr>
          <p:grpSpPr>
            <a:xfrm>
              <a:off x="6908307" y="4129825"/>
              <a:ext cx="1424407" cy="142440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B9E6"/>
              </a:solidFill>
            </p:spPr>
            <p:txBody>
              <a:bodyPr/>
              <a:lstStyle/>
              <a:p>
                <a:endParaRPr lang="en-US"/>
              </a:p>
            </p:txBody>
          </p:sp>
          <p:sp>
            <p:nvSpPr>
              <p:cNvPr id="15" name="TextBox 15"/>
              <p:cNvSpPr txBox="1"/>
              <p:nvPr/>
            </p:nvSpPr>
            <p:spPr>
              <a:xfrm>
                <a:off x="76200" y="95250"/>
                <a:ext cx="660400" cy="641350"/>
              </a:xfrm>
              <a:prstGeom prst="rect">
                <a:avLst/>
              </a:prstGeom>
            </p:spPr>
            <p:txBody>
              <a:bodyPr lIns="50800" tIns="50800" rIns="50800" bIns="50800" rtlCol="0" anchor="ctr"/>
              <a:lstStyle/>
              <a:p>
                <a:pPr algn="ctr">
                  <a:lnSpc>
                    <a:spcPts val="2553"/>
                  </a:lnSpc>
                </a:pPr>
                <a:endParaRPr/>
              </a:p>
            </p:txBody>
          </p:sp>
        </p:grpSp>
        <p:sp>
          <p:nvSpPr>
            <p:cNvPr id="47" name="TextBox 47"/>
            <p:cNvSpPr txBox="1"/>
            <p:nvPr/>
          </p:nvSpPr>
          <p:spPr>
            <a:xfrm>
              <a:off x="6927603" y="4544789"/>
              <a:ext cx="1424407" cy="538289"/>
            </a:xfrm>
            <a:prstGeom prst="rect">
              <a:avLst/>
            </a:prstGeom>
          </p:spPr>
          <p:txBody>
            <a:bodyPr lIns="0" tIns="0" rIns="0" bIns="0" rtlCol="0" anchor="t">
              <a:spAutoFit/>
            </a:bodyPr>
            <a:lstStyle/>
            <a:p>
              <a:pPr algn="ctr">
                <a:lnSpc>
                  <a:spcPts val="4479"/>
                </a:lnSpc>
              </a:pPr>
              <a:r>
                <a:rPr lang="en-US" sz="2799" b="1" spc="338" dirty="0">
                  <a:solidFill>
                    <a:srgbClr val="FFFFFF"/>
                  </a:solidFill>
                  <a:latin typeface="Roboto" panose="02000000000000000000" pitchFamily="2" charset="0"/>
                  <a:ea typeface="Roboto" panose="02000000000000000000" pitchFamily="2" charset="0"/>
                  <a:cs typeface="Roboto" panose="02000000000000000000" pitchFamily="2" charset="0"/>
                </a:rPr>
                <a:t>3/7</a:t>
              </a:r>
            </a:p>
          </p:txBody>
        </p:sp>
        <p:sp>
          <p:nvSpPr>
            <p:cNvPr id="59" name="TextBox 59"/>
            <p:cNvSpPr txBox="1"/>
            <p:nvPr/>
          </p:nvSpPr>
          <p:spPr>
            <a:xfrm>
              <a:off x="6010647" y="5609592"/>
              <a:ext cx="3187599" cy="1505925"/>
            </a:xfrm>
            <a:prstGeom prst="rect">
              <a:avLst/>
            </a:prstGeom>
          </p:spPr>
          <p:txBody>
            <a:bodyPr wrap="square" lIns="0" tIns="0" rIns="0" bIns="0" rtlCol="0" anchor="t">
              <a:spAutoFit/>
            </a:bodyPr>
            <a:lstStyle/>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APCO</a:t>
              </a:r>
            </a:p>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Active Shooter Incidents for Public Safety Communications</a:t>
              </a:r>
            </a:p>
          </p:txBody>
        </p:sp>
        <p:sp>
          <p:nvSpPr>
            <p:cNvPr id="60" name="TextBox 60"/>
            <p:cNvSpPr txBox="1"/>
            <p:nvPr/>
          </p:nvSpPr>
          <p:spPr>
            <a:xfrm>
              <a:off x="5824818" y="7166707"/>
              <a:ext cx="3520886" cy="60183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Pelham, AL</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Pelham 911</a:t>
              </a:r>
            </a:p>
          </p:txBody>
        </p:sp>
      </p:grpSp>
      <p:sp>
        <p:nvSpPr>
          <p:cNvPr id="62" name="TextBox 62"/>
          <p:cNvSpPr txBox="1"/>
          <p:nvPr/>
        </p:nvSpPr>
        <p:spPr>
          <a:xfrm>
            <a:off x="372758" y="9843897"/>
            <a:ext cx="11676318" cy="443103"/>
          </a:xfrm>
          <a:prstGeom prst="rect">
            <a:avLst/>
          </a:prstGeom>
        </p:spPr>
        <p:txBody>
          <a:bodyPr wrap="square" lIns="0" tIns="0" rIns="0" bIns="0" rtlCol="0" anchor="t">
            <a:spAutoFit/>
          </a:bodyPr>
          <a:lstStyle/>
          <a:p>
            <a:pPr>
              <a:lnSpc>
                <a:spcPts val="3365"/>
              </a:lnSpc>
            </a:pPr>
            <a:r>
              <a:rPr lang="en-US" sz="3399" dirty="0">
                <a:solidFill>
                  <a:srgbClr val="77777A"/>
                </a:solidFill>
                <a:latin typeface="Roboto" panose="02000000000000000000" pitchFamily="2" charset="0"/>
                <a:ea typeface="Roboto" panose="02000000000000000000" pitchFamily="2" charset="0"/>
                <a:cs typeface="Roboto" panose="02000000000000000000" pitchFamily="2" charset="0"/>
              </a:rPr>
              <a:t>AND REGISTRATION IS ON OUR </a:t>
            </a:r>
            <a:r>
              <a:rPr lang="en-US" sz="3399" u="sng" dirty="0">
                <a:solidFill>
                  <a:srgbClr val="45A5AE"/>
                </a:solidFill>
                <a:latin typeface="Roboto" panose="02000000000000000000" pitchFamily="2" charset="0"/>
                <a:ea typeface="Roboto" panose="02000000000000000000" pitchFamily="2" charset="0"/>
                <a:cs typeface="Roboto" panose="02000000000000000000" pitchFamily="2" charset="0"/>
                <a:hlinkClick r:id="rId13" tooltip="https://www.al911board.com/professionals/training">
                  <a:extLst>
                    <a:ext uri="{A12FA001-AC4F-418D-AE19-62706E023703}">
                      <ahyp:hlinkClr xmlns:ahyp="http://schemas.microsoft.com/office/drawing/2018/hyperlinkcolor" val="tx"/>
                    </a:ext>
                  </a:extLst>
                </a:hlinkClick>
              </a:rPr>
              <a:t>WEBSITE</a:t>
            </a:r>
          </a:p>
        </p:txBody>
      </p:sp>
      <p:grpSp>
        <p:nvGrpSpPr>
          <p:cNvPr id="83" name="Group 82">
            <a:extLst>
              <a:ext uri="{FF2B5EF4-FFF2-40B4-BE49-F238E27FC236}">
                <a16:creationId xmlns:a16="http://schemas.microsoft.com/office/drawing/2014/main" id="{6F72F468-DF76-8978-3DBD-58383D090ADB}"/>
              </a:ext>
            </a:extLst>
          </p:cNvPr>
          <p:cNvGrpSpPr/>
          <p:nvPr/>
        </p:nvGrpSpPr>
        <p:grpSpPr>
          <a:xfrm>
            <a:off x="9099441" y="1861573"/>
            <a:ext cx="3520886" cy="3021890"/>
            <a:chOff x="9734054" y="2198021"/>
            <a:chExt cx="3520886" cy="3021890"/>
          </a:xfrm>
        </p:grpSpPr>
        <p:grpSp>
          <p:nvGrpSpPr>
            <p:cNvPr id="16" name="Group 16"/>
            <p:cNvGrpSpPr/>
            <p:nvPr/>
          </p:nvGrpSpPr>
          <p:grpSpPr>
            <a:xfrm>
              <a:off x="10731151" y="3795504"/>
              <a:ext cx="1424407" cy="142440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7B151"/>
              </a:solidFill>
            </p:spPr>
            <p:txBody>
              <a:bodyPr/>
              <a:lstStyle/>
              <a:p>
                <a:endParaRPr lang="en-US"/>
              </a:p>
            </p:txBody>
          </p:sp>
          <p:sp>
            <p:nvSpPr>
              <p:cNvPr id="18" name="TextBox 18"/>
              <p:cNvSpPr txBox="1"/>
              <p:nvPr/>
            </p:nvSpPr>
            <p:spPr>
              <a:xfrm>
                <a:off x="76200" y="95250"/>
                <a:ext cx="660400" cy="641350"/>
              </a:xfrm>
              <a:prstGeom prst="rect">
                <a:avLst/>
              </a:prstGeom>
            </p:spPr>
            <p:txBody>
              <a:bodyPr lIns="50800" tIns="50800" rIns="50800" bIns="50800" rtlCol="0" anchor="ctr"/>
              <a:lstStyle/>
              <a:p>
                <a:pPr algn="ctr">
                  <a:lnSpc>
                    <a:spcPts val="2553"/>
                  </a:lnSpc>
                </a:pPr>
                <a:endParaRPr/>
              </a:p>
            </p:txBody>
          </p:sp>
        </p:grpSp>
        <p:sp>
          <p:nvSpPr>
            <p:cNvPr id="65" name="TextBox 48">
              <a:extLst>
                <a:ext uri="{FF2B5EF4-FFF2-40B4-BE49-F238E27FC236}">
                  <a16:creationId xmlns:a16="http://schemas.microsoft.com/office/drawing/2014/main" id="{5F5C515D-2CF4-9610-AFC9-3A40584236CE}"/>
                </a:ext>
              </a:extLst>
            </p:cNvPr>
            <p:cNvSpPr txBox="1"/>
            <p:nvPr/>
          </p:nvSpPr>
          <p:spPr>
            <a:xfrm>
              <a:off x="10753518" y="4056780"/>
              <a:ext cx="1424407" cy="861518"/>
            </a:xfrm>
            <a:prstGeom prst="rect">
              <a:avLst/>
            </a:prstGeom>
          </p:spPr>
          <p:txBody>
            <a:bodyPr lIns="0" tIns="0" rIns="0" bIns="0" rtlCol="0" anchor="t">
              <a:spAutoFit/>
            </a:bodyPr>
            <a:lstStyle/>
            <a:p>
              <a:pPr algn="ctr"/>
              <a:r>
                <a:rPr lang="en-US" sz="2799" b="1" spc="338" dirty="0">
                  <a:solidFill>
                    <a:srgbClr val="FFFFFF"/>
                  </a:solidFill>
                  <a:latin typeface="Roboto" panose="02000000000000000000" pitchFamily="2" charset="0"/>
                  <a:ea typeface="Roboto" panose="02000000000000000000" pitchFamily="2" charset="0"/>
                  <a:cs typeface="Roboto" panose="02000000000000000000" pitchFamily="2" charset="0"/>
                </a:rPr>
                <a:t>4/8-4/12</a:t>
              </a:r>
            </a:p>
          </p:txBody>
        </p:sp>
        <p:sp>
          <p:nvSpPr>
            <p:cNvPr id="66" name="TextBox 59">
              <a:extLst>
                <a:ext uri="{FF2B5EF4-FFF2-40B4-BE49-F238E27FC236}">
                  <a16:creationId xmlns:a16="http://schemas.microsoft.com/office/drawing/2014/main" id="{2D8FA1A5-8209-C3A0-4B11-049F0D41D144}"/>
                </a:ext>
              </a:extLst>
            </p:cNvPr>
            <p:cNvSpPr txBox="1"/>
            <p:nvPr/>
          </p:nvSpPr>
          <p:spPr>
            <a:xfrm>
              <a:off x="10037885" y="2198021"/>
              <a:ext cx="2921111" cy="736484"/>
            </a:xfrm>
            <a:prstGeom prst="rect">
              <a:avLst/>
            </a:prstGeom>
          </p:spPr>
          <p:txBody>
            <a:bodyPr lIns="0" tIns="0" rIns="0" bIns="0" rtlCol="0" anchor="t">
              <a:spAutoFit/>
            </a:bodyPr>
            <a:lstStyle/>
            <a:p>
              <a:pPr algn="ctr">
                <a:lnSpc>
                  <a:spcPts val="2999"/>
                </a:lnSpc>
              </a:pPr>
              <a:r>
                <a:rPr lang="en-US" sz="2400" b="1" spc="79" dirty="0">
                  <a:solidFill>
                    <a:srgbClr val="545454"/>
                  </a:solidFill>
                  <a:latin typeface="Roboto" panose="02000000000000000000" pitchFamily="2" charset="0"/>
                  <a:ea typeface="Roboto" panose="02000000000000000000" pitchFamily="2" charset="0"/>
                  <a:cs typeface="Roboto" panose="02000000000000000000" pitchFamily="2" charset="0"/>
                </a:rPr>
                <a:t>2024</a:t>
              </a: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 </a:t>
              </a:r>
            </a:p>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User Conference</a:t>
              </a:r>
            </a:p>
          </p:txBody>
        </p:sp>
        <p:sp>
          <p:nvSpPr>
            <p:cNvPr id="67" name="TextBox 60">
              <a:extLst>
                <a:ext uri="{FF2B5EF4-FFF2-40B4-BE49-F238E27FC236}">
                  <a16:creationId xmlns:a16="http://schemas.microsoft.com/office/drawing/2014/main" id="{6515BFEB-26E7-67C7-30A7-6E95FEB13909}"/>
                </a:ext>
              </a:extLst>
            </p:cNvPr>
            <p:cNvSpPr txBox="1"/>
            <p:nvPr/>
          </p:nvSpPr>
          <p:spPr>
            <a:xfrm>
              <a:off x="9734054" y="3038826"/>
              <a:ext cx="3520886" cy="61395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Birmingham, AL</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Alabama 9-1-1 Board</a:t>
              </a:r>
            </a:p>
          </p:txBody>
        </p:sp>
      </p:grpSp>
      <p:sp>
        <p:nvSpPr>
          <p:cNvPr id="24" name="TextBox 24"/>
          <p:cNvSpPr txBox="1"/>
          <p:nvPr/>
        </p:nvSpPr>
        <p:spPr>
          <a:xfrm>
            <a:off x="13887668" y="4396895"/>
            <a:ext cx="1157331" cy="1123946"/>
          </a:xfrm>
          <a:prstGeom prst="rect">
            <a:avLst/>
          </a:prstGeom>
        </p:spPr>
        <p:txBody>
          <a:bodyPr lIns="50800" tIns="50800" rIns="50800" bIns="50800" rtlCol="0" anchor="ctr"/>
          <a:lstStyle/>
          <a:p>
            <a:pPr algn="ctr">
              <a:lnSpc>
                <a:spcPts val="2553"/>
              </a:lnSpc>
            </a:pPr>
            <a:endParaRPr/>
          </a:p>
        </p:txBody>
      </p:sp>
      <p:grpSp>
        <p:nvGrpSpPr>
          <p:cNvPr id="69" name="Group 68">
            <a:extLst>
              <a:ext uri="{FF2B5EF4-FFF2-40B4-BE49-F238E27FC236}">
                <a16:creationId xmlns:a16="http://schemas.microsoft.com/office/drawing/2014/main" id="{6DCB752C-BA13-0FCE-8547-0CDA4FEAE118}"/>
              </a:ext>
            </a:extLst>
          </p:cNvPr>
          <p:cNvGrpSpPr/>
          <p:nvPr/>
        </p:nvGrpSpPr>
        <p:grpSpPr>
          <a:xfrm>
            <a:off x="8176427" y="2489584"/>
            <a:ext cx="8050350" cy="5086371"/>
            <a:chOff x="8176427" y="2489584"/>
            <a:chExt cx="8050350" cy="5086371"/>
          </a:xfrm>
        </p:grpSpPr>
        <p:sp>
          <p:nvSpPr>
            <p:cNvPr id="77" name="Freeform 11">
              <a:extLst>
                <a:ext uri="{FF2B5EF4-FFF2-40B4-BE49-F238E27FC236}">
                  <a16:creationId xmlns:a16="http://schemas.microsoft.com/office/drawing/2014/main" id="{FBE98DF6-CD0E-3143-332F-B606188D9F36}"/>
                </a:ext>
              </a:extLst>
            </p:cNvPr>
            <p:cNvSpPr/>
            <p:nvPr/>
          </p:nvSpPr>
          <p:spPr>
            <a:xfrm>
              <a:off x="13760650" y="4281028"/>
              <a:ext cx="1424407" cy="14244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77A"/>
            </a:solidFill>
          </p:spPr>
          <p:txBody>
            <a:bodyPr/>
            <a:lstStyle/>
            <a:p>
              <a:endParaRPr lang="en-US"/>
            </a:p>
          </p:txBody>
        </p:sp>
        <p:sp>
          <p:nvSpPr>
            <p:cNvPr id="23" name="Freeform 23"/>
            <p:cNvSpPr/>
            <p:nvPr/>
          </p:nvSpPr>
          <p:spPr>
            <a:xfrm>
              <a:off x="8176427" y="6151548"/>
              <a:ext cx="1424407" cy="14244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A4AE"/>
            </a:solidFill>
          </p:spPr>
          <p:txBody>
            <a:bodyPr/>
            <a:lstStyle/>
            <a:p>
              <a:endParaRPr lang="en-US"/>
            </a:p>
          </p:txBody>
        </p:sp>
        <p:sp>
          <p:nvSpPr>
            <p:cNvPr id="63" name="TextBox 59">
              <a:extLst>
                <a:ext uri="{FF2B5EF4-FFF2-40B4-BE49-F238E27FC236}">
                  <a16:creationId xmlns:a16="http://schemas.microsoft.com/office/drawing/2014/main" id="{637C45C5-AB79-DB1F-0493-AFF7584A9774}"/>
                </a:ext>
              </a:extLst>
            </p:cNvPr>
            <p:cNvSpPr txBox="1"/>
            <p:nvPr/>
          </p:nvSpPr>
          <p:spPr>
            <a:xfrm>
              <a:off x="13036977" y="2489584"/>
              <a:ext cx="2921111" cy="736484"/>
            </a:xfrm>
            <a:prstGeom prst="rect">
              <a:avLst/>
            </a:prstGeom>
          </p:spPr>
          <p:txBody>
            <a:bodyPr lIns="0" tIns="0" rIns="0" bIns="0" rtlCol="0" anchor="t">
              <a:spAutoFit/>
            </a:bodyPr>
            <a:lstStyle/>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Mental Health First Aid for First Responders</a:t>
              </a:r>
            </a:p>
          </p:txBody>
        </p:sp>
        <p:sp>
          <p:nvSpPr>
            <p:cNvPr id="64" name="TextBox 60">
              <a:extLst>
                <a:ext uri="{FF2B5EF4-FFF2-40B4-BE49-F238E27FC236}">
                  <a16:creationId xmlns:a16="http://schemas.microsoft.com/office/drawing/2014/main" id="{616ED5E0-2AD0-AD04-9EC1-269D48F426D1}"/>
                </a:ext>
              </a:extLst>
            </p:cNvPr>
            <p:cNvSpPr txBox="1"/>
            <p:nvPr/>
          </p:nvSpPr>
          <p:spPr>
            <a:xfrm>
              <a:off x="12705891" y="3286380"/>
              <a:ext cx="3520886" cy="921727"/>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Helena, AL</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University of Alabama</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City of Helena</a:t>
              </a:r>
            </a:p>
          </p:txBody>
        </p:sp>
        <p:sp>
          <p:nvSpPr>
            <p:cNvPr id="68" name="TextBox 48">
              <a:extLst>
                <a:ext uri="{FF2B5EF4-FFF2-40B4-BE49-F238E27FC236}">
                  <a16:creationId xmlns:a16="http://schemas.microsoft.com/office/drawing/2014/main" id="{B7837F3B-DDA3-145E-A6D4-F9FA9379C745}"/>
                </a:ext>
              </a:extLst>
            </p:cNvPr>
            <p:cNvSpPr txBox="1"/>
            <p:nvPr/>
          </p:nvSpPr>
          <p:spPr>
            <a:xfrm>
              <a:off x="13776497" y="4673030"/>
              <a:ext cx="1424407" cy="538289"/>
            </a:xfrm>
            <a:prstGeom prst="rect">
              <a:avLst/>
            </a:prstGeom>
          </p:spPr>
          <p:txBody>
            <a:bodyPr lIns="0" tIns="0" rIns="0" bIns="0" rtlCol="0" anchor="t">
              <a:spAutoFit/>
            </a:bodyPr>
            <a:lstStyle/>
            <a:p>
              <a:pPr algn="ctr">
                <a:lnSpc>
                  <a:spcPts val="4479"/>
                </a:lnSpc>
              </a:pPr>
              <a:r>
                <a:rPr lang="en-US" sz="2799" b="1" spc="338" dirty="0">
                  <a:solidFill>
                    <a:srgbClr val="FFFFFF"/>
                  </a:solidFill>
                  <a:latin typeface="Roboto" panose="02000000000000000000" pitchFamily="2" charset="0"/>
                  <a:ea typeface="Roboto" panose="02000000000000000000" pitchFamily="2" charset="0"/>
                  <a:cs typeface="Roboto" panose="02000000000000000000" pitchFamily="2" charset="0"/>
                </a:rPr>
                <a:t>5/7</a:t>
              </a:r>
            </a:p>
          </p:txBody>
        </p:sp>
      </p:grpSp>
      <p:grpSp>
        <p:nvGrpSpPr>
          <p:cNvPr id="84" name="Group 83">
            <a:extLst>
              <a:ext uri="{FF2B5EF4-FFF2-40B4-BE49-F238E27FC236}">
                <a16:creationId xmlns:a16="http://schemas.microsoft.com/office/drawing/2014/main" id="{90F3DBCD-01E8-9480-5A9F-B816FA889AB1}"/>
              </a:ext>
            </a:extLst>
          </p:cNvPr>
          <p:cNvGrpSpPr/>
          <p:nvPr/>
        </p:nvGrpSpPr>
        <p:grpSpPr>
          <a:xfrm>
            <a:off x="9191101" y="5905503"/>
            <a:ext cx="6170649" cy="3352857"/>
            <a:chOff x="10136151" y="5589568"/>
            <a:chExt cx="6170649" cy="3352857"/>
          </a:xfrm>
        </p:grpSpPr>
        <p:grpSp>
          <p:nvGrpSpPr>
            <p:cNvPr id="19" name="Group 19"/>
            <p:cNvGrpSpPr/>
            <p:nvPr/>
          </p:nvGrpSpPr>
          <p:grpSpPr>
            <a:xfrm>
              <a:off x="12491595" y="5589568"/>
              <a:ext cx="1424407" cy="14244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5624"/>
              </a:solidFill>
            </p:spPr>
            <p:txBody>
              <a:bodyPr/>
              <a:lstStyle/>
              <a:p>
                <a:endParaRPr lang="en-US" dirty="0"/>
              </a:p>
            </p:txBody>
          </p:sp>
          <p:sp>
            <p:nvSpPr>
              <p:cNvPr id="21" name="TextBox 21"/>
              <p:cNvSpPr txBox="1"/>
              <p:nvPr/>
            </p:nvSpPr>
            <p:spPr>
              <a:xfrm>
                <a:off x="76200" y="95250"/>
                <a:ext cx="660400" cy="641350"/>
              </a:xfrm>
              <a:prstGeom prst="rect">
                <a:avLst/>
              </a:prstGeom>
            </p:spPr>
            <p:txBody>
              <a:bodyPr lIns="50800" tIns="50800" rIns="50800" bIns="50800" rtlCol="0" anchor="ctr"/>
              <a:lstStyle/>
              <a:p>
                <a:pPr algn="ctr">
                  <a:lnSpc>
                    <a:spcPts val="2553"/>
                  </a:lnSpc>
                </a:pPr>
                <a:endParaRPr/>
              </a:p>
            </p:txBody>
          </p:sp>
        </p:grpSp>
        <p:sp>
          <p:nvSpPr>
            <p:cNvPr id="48" name="TextBox 48"/>
            <p:cNvSpPr txBox="1"/>
            <p:nvPr/>
          </p:nvSpPr>
          <p:spPr>
            <a:xfrm>
              <a:off x="12542737" y="5961996"/>
              <a:ext cx="1424407" cy="538289"/>
            </a:xfrm>
            <a:prstGeom prst="rect">
              <a:avLst/>
            </a:prstGeom>
          </p:spPr>
          <p:txBody>
            <a:bodyPr lIns="0" tIns="0" rIns="0" bIns="0" rtlCol="0" anchor="t">
              <a:spAutoFit/>
            </a:bodyPr>
            <a:lstStyle/>
            <a:p>
              <a:pPr algn="ctr">
                <a:lnSpc>
                  <a:spcPts val="4479"/>
                </a:lnSpc>
              </a:pPr>
              <a:r>
                <a:rPr lang="en-US" sz="2799" b="1" spc="338" dirty="0">
                  <a:solidFill>
                    <a:srgbClr val="FFFFFF"/>
                  </a:solidFill>
                  <a:latin typeface="Roboto" panose="02000000000000000000" pitchFamily="2" charset="0"/>
                  <a:ea typeface="Roboto" panose="02000000000000000000" pitchFamily="2" charset="0"/>
                  <a:cs typeface="Roboto" panose="02000000000000000000" pitchFamily="2" charset="0"/>
                </a:rPr>
                <a:t>4/12</a:t>
              </a:r>
            </a:p>
          </p:txBody>
        </p:sp>
        <p:sp>
          <p:nvSpPr>
            <p:cNvPr id="44" name="TextBox 60">
              <a:extLst>
                <a:ext uri="{FF2B5EF4-FFF2-40B4-BE49-F238E27FC236}">
                  <a16:creationId xmlns:a16="http://schemas.microsoft.com/office/drawing/2014/main" id="{719BD449-F587-7932-9C7D-B104C0FD0151}"/>
                </a:ext>
              </a:extLst>
            </p:cNvPr>
            <p:cNvSpPr txBox="1"/>
            <p:nvPr/>
          </p:nvSpPr>
          <p:spPr>
            <a:xfrm>
              <a:off x="11443354" y="8328474"/>
              <a:ext cx="3520886" cy="61395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Helena, AL</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Helena Police Department</a:t>
              </a:r>
            </a:p>
          </p:txBody>
        </p:sp>
        <p:sp>
          <p:nvSpPr>
            <p:cNvPr id="46" name="TextBox 59">
              <a:extLst>
                <a:ext uri="{FF2B5EF4-FFF2-40B4-BE49-F238E27FC236}">
                  <a16:creationId xmlns:a16="http://schemas.microsoft.com/office/drawing/2014/main" id="{EB03BF9B-C827-0C30-A1EF-443530F23C9A}"/>
                </a:ext>
              </a:extLst>
            </p:cNvPr>
            <p:cNvSpPr txBox="1"/>
            <p:nvPr/>
          </p:nvSpPr>
          <p:spPr>
            <a:xfrm>
              <a:off x="10136151" y="7136730"/>
              <a:ext cx="6170649" cy="1152175"/>
            </a:xfrm>
            <a:prstGeom prst="rect">
              <a:avLst/>
            </a:prstGeom>
          </p:spPr>
          <p:txBody>
            <a:bodyPr wrap="square" lIns="0" tIns="0" rIns="0" bIns="0" rtlCol="0" anchor="t">
              <a:spAutoFit/>
            </a:bodyPr>
            <a:lstStyle/>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APCO</a:t>
              </a:r>
            </a:p>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Disaster Operations and the </a:t>
              </a:r>
            </a:p>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Communications Center</a:t>
              </a:r>
            </a:p>
          </p:txBody>
        </p:sp>
      </p:grpSp>
      <p:sp>
        <p:nvSpPr>
          <p:cNvPr id="74" name="TextBox 49">
            <a:extLst>
              <a:ext uri="{FF2B5EF4-FFF2-40B4-BE49-F238E27FC236}">
                <a16:creationId xmlns:a16="http://schemas.microsoft.com/office/drawing/2014/main" id="{1A956083-BE96-48DF-781D-F904DF8960F5}"/>
              </a:ext>
            </a:extLst>
          </p:cNvPr>
          <p:cNvSpPr txBox="1"/>
          <p:nvPr/>
        </p:nvSpPr>
        <p:spPr>
          <a:xfrm>
            <a:off x="8162054" y="6301926"/>
            <a:ext cx="1424407" cy="1143000"/>
          </a:xfrm>
          <a:prstGeom prst="rect">
            <a:avLst/>
          </a:prstGeom>
        </p:spPr>
        <p:txBody>
          <a:bodyPr lIns="0" tIns="0" rIns="0" bIns="0" rtlCol="0" anchor="t">
            <a:spAutoFit/>
          </a:bodyPr>
          <a:lstStyle/>
          <a:p>
            <a:pPr algn="ctr"/>
            <a:r>
              <a:rPr lang="en-US" sz="2500" b="1" spc="302" dirty="0">
                <a:solidFill>
                  <a:srgbClr val="FFFFFF"/>
                </a:solidFill>
                <a:latin typeface="Roboto" panose="02000000000000000000" pitchFamily="2" charset="0"/>
                <a:ea typeface="Roboto" panose="02000000000000000000" pitchFamily="2" charset="0"/>
                <a:cs typeface="Roboto" panose="02000000000000000000" pitchFamily="2" charset="0"/>
              </a:rPr>
              <a:t>3/28</a:t>
            </a:r>
          </a:p>
          <a:p>
            <a:pPr algn="ctr"/>
            <a:r>
              <a:rPr lang="en-US" sz="2500" b="1" spc="302" dirty="0">
                <a:solidFill>
                  <a:srgbClr val="FFFFFF"/>
                </a:solidFill>
                <a:latin typeface="Roboto" panose="02000000000000000000" pitchFamily="2" charset="0"/>
                <a:ea typeface="Roboto" panose="02000000000000000000" pitchFamily="2" charset="0"/>
                <a:cs typeface="Roboto" panose="02000000000000000000" pitchFamily="2" charset="0"/>
              </a:rPr>
              <a:t>&amp;</a:t>
            </a:r>
          </a:p>
          <a:p>
            <a:pPr algn="ctr"/>
            <a:r>
              <a:rPr lang="en-US" sz="2500" b="1" spc="302" dirty="0">
                <a:solidFill>
                  <a:srgbClr val="FFFFFF"/>
                </a:solidFill>
                <a:latin typeface="Roboto" panose="02000000000000000000" pitchFamily="2" charset="0"/>
                <a:ea typeface="Roboto" panose="02000000000000000000" pitchFamily="2" charset="0"/>
                <a:cs typeface="Roboto" panose="02000000000000000000" pitchFamily="2" charset="0"/>
              </a:rPr>
              <a:t>3/29</a:t>
            </a:r>
          </a:p>
        </p:txBody>
      </p:sp>
      <p:sp>
        <p:nvSpPr>
          <p:cNvPr id="75" name="TextBox 57">
            <a:extLst>
              <a:ext uri="{FF2B5EF4-FFF2-40B4-BE49-F238E27FC236}">
                <a16:creationId xmlns:a16="http://schemas.microsoft.com/office/drawing/2014/main" id="{BC1B08BD-69FC-D101-82DD-84A51458E78F}"/>
              </a:ext>
            </a:extLst>
          </p:cNvPr>
          <p:cNvSpPr txBox="1"/>
          <p:nvPr/>
        </p:nvSpPr>
        <p:spPr>
          <a:xfrm>
            <a:off x="7185438" y="7712431"/>
            <a:ext cx="3377637" cy="624273"/>
          </a:xfrm>
          <a:prstGeom prst="rect">
            <a:avLst/>
          </a:prstGeom>
        </p:spPr>
        <p:txBody>
          <a:bodyPr wrap="square" lIns="0" tIns="0" rIns="0" bIns="0" rtlCol="0" anchor="t">
            <a:spAutoFit/>
          </a:bodyPr>
          <a:lstStyle/>
          <a:p>
            <a:pPr algn="ctr">
              <a:lnSpc>
                <a:spcPts val="24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ALTERT Basic </a:t>
            </a:r>
          </a:p>
          <a:p>
            <a:pPr algn="ctr">
              <a:lnSpc>
                <a:spcPts val="24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Awareness Training</a:t>
            </a:r>
          </a:p>
        </p:txBody>
      </p:sp>
      <p:sp>
        <p:nvSpPr>
          <p:cNvPr id="76" name="TextBox 58">
            <a:extLst>
              <a:ext uri="{FF2B5EF4-FFF2-40B4-BE49-F238E27FC236}">
                <a16:creationId xmlns:a16="http://schemas.microsoft.com/office/drawing/2014/main" id="{1B1ACD63-6D1F-EE36-C449-EDB2AD0C42F6}"/>
              </a:ext>
            </a:extLst>
          </p:cNvPr>
          <p:cNvSpPr txBox="1"/>
          <p:nvPr/>
        </p:nvSpPr>
        <p:spPr>
          <a:xfrm>
            <a:off x="7113814" y="8516428"/>
            <a:ext cx="3520886" cy="61395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Cullman, AL</a:t>
            </a:r>
            <a:endParaRPr lang="en-US" sz="1999" dirty="0">
              <a:solidFill>
                <a:srgbClr val="545454"/>
              </a:solidFill>
              <a:latin typeface="Helvetica Now"/>
            </a:endParaRPr>
          </a:p>
          <a:p>
            <a:pPr algn="ctr">
              <a:lnSpc>
                <a:spcPts val="2399"/>
              </a:lnSpc>
            </a:pPr>
            <a:r>
              <a:rPr lang="en-US" sz="1999" dirty="0">
                <a:solidFill>
                  <a:srgbClr val="545454"/>
                </a:solidFill>
                <a:latin typeface="Helvetica Now"/>
              </a:rPr>
              <a:t>ALTERT</a:t>
            </a:r>
          </a:p>
        </p:txBody>
      </p:sp>
      <p:grpSp>
        <p:nvGrpSpPr>
          <p:cNvPr id="5" name="Group 4">
            <a:extLst>
              <a:ext uri="{FF2B5EF4-FFF2-40B4-BE49-F238E27FC236}">
                <a16:creationId xmlns:a16="http://schemas.microsoft.com/office/drawing/2014/main" id="{51D613CC-068E-C8D9-0460-9D47F86DE219}"/>
              </a:ext>
            </a:extLst>
          </p:cNvPr>
          <p:cNvGrpSpPr/>
          <p:nvPr/>
        </p:nvGrpSpPr>
        <p:grpSpPr>
          <a:xfrm>
            <a:off x="1087960" y="1428888"/>
            <a:ext cx="4853194" cy="2887306"/>
            <a:chOff x="-963935" y="4018186"/>
            <a:chExt cx="4853194" cy="2887306"/>
          </a:xfrm>
        </p:grpSpPr>
        <p:grpSp>
          <p:nvGrpSpPr>
            <p:cNvPr id="37" name="Group 7">
              <a:extLst>
                <a:ext uri="{FF2B5EF4-FFF2-40B4-BE49-F238E27FC236}">
                  <a16:creationId xmlns:a16="http://schemas.microsoft.com/office/drawing/2014/main" id="{BD95098E-06FA-E7FD-A8CB-4EF5FEC9CDBD}"/>
                </a:ext>
              </a:extLst>
            </p:cNvPr>
            <p:cNvGrpSpPr/>
            <p:nvPr/>
          </p:nvGrpSpPr>
          <p:grpSpPr>
            <a:xfrm>
              <a:off x="819883" y="5481085"/>
              <a:ext cx="1424407" cy="1424407"/>
              <a:chOff x="40881" y="-18081"/>
              <a:chExt cx="812800" cy="812800"/>
            </a:xfrm>
          </p:grpSpPr>
          <p:sp>
            <p:nvSpPr>
              <p:cNvPr id="54" name="Freeform 8">
                <a:extLst>
                  <a:ext uri="{FF2B5EF4-FFF2-40B4-BE49-F238E27FC236}">
                    <a16:creationId xmlns:a16="http://schemas.microsoft.com/office/drawing/2014/main" id="{C17F5F92-9D79-4300-5D6C-382AE10C7510}"/>
                  </a:ext>
                </a:extLst>
              </p:cNvPr>
              <p:cNvSpPr/>
              <p:nvPr/>
            </p:nvSpPr>
            <p:spPr>
              <a:xfrm>
                <a:off x="40881" y="-1808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E686"/>
              </a:solidFill>
            </p:spPr>
            <p:txBody>
              <a:bodyPr/>
              <a:lstStyle/>
              <a:p>
                <a:endParaRPr lang="en-US"/>
              </a:p>
            </p:txBody>
          </p:sp>
          <p:sp>
            <p:nvSpPr>
              <p:cNvPr id="61" name="TextBox 9">
                <a:extLst>
                  <a:ext uri="{FF2B5EF4-FFF2-40B4-BE49-F238E27FC236}">
                    <a16:creationId xmlns:a16="http://schemas.microsoft.com/office/drawing/2014/main" id="{9EB445E7-6AA1-E9D6-E978-F7F385560988}"/>
                  </a:ext>
                </a:extLst>
              </p:cNvPr>
              <p:cNvSpPr txBox="1"/>
              <p:nvPr/>
            </p:nvSpPr>
            <p:spPr>
              <a:xfrm>
                <a:off x="76200" y="95250"/>
                <a:ext cx="660400" cy="641350"/>
              </a:xfrm>
              <a:prstGeom prst="rect">
                <a:avLst/>
              </a:prstGeom>
            </p:spPr>
            <p:txBody>
              <a:bodyPr lIns="50800" tIns="50800" rIns="50800" bIns="50800" rtlCol="0" anchor="ctr"/>
              <a:lstStyle/>
              <a:p>
                <a:pPr algn="ctr">
                  <a:lnSpc>
                    <a:spcPts val="2553"/>
                  </a:lnSpc>
                </a:pPr>
                <a:endParaRPr/>
              </a:p>
            </p:txBody>
          </p:sp>
        </p:grpSp>
        <p:sp>
          <p:nvSpPr>
            <p:cNvPr id="50" name="TextBox 45">
              <a:extLst>
                <a:ext uri="{FF2B5EF4-FFF2-40B4-BE49-F238E27FC236}">
                  <a16:creationId xmlns:a16="http://schemas.microsoft.com/office/drawing/2014/main" id="{506CBE5A-5B07-E104-4C60-B96C1205C4AC}"/>
                </a:ext>
              </a:extLst>
            </p:cNvPr>
            <p:cNvSpPr txBox="1"/>
            <p:nvPr/>
          </p:nvSpPr>
          <p:spPr>
            <a:xfrm>
              <a:off x="927923" y="5966046"/>
              <a:ext cx="1173081" cy="359073"/>
            </a:xfrm>
            <a:prstGeom prst="rect">
              <a:avLst/>
            </a:prstGeom>
          </p:spPr>
          <p:txBody>
            <a:bodyPr wrap="square" lIns="0" tIns="0" rIns="0" bIns="0" rtlCol="0" anchor="t">
              <a:spAutoFit/>
            </a:bodyPr>
            <a:lstStyle/>
            <a:p>
              <a:pPr algn="ctr">
                <a:lnSpc>
                  <a:spcPts val="2799"/>
                </a:lnSpc>
              </a:pPr>
              <a:r>
                <a:rPr lang="en-US" sz="2799" b="1" spc="338" dirty="0">
                  <a:solidFill>
                    <a:srgbClr val="FFFFFF"/>
                  </a:solidFill>
                  <a:latin typeface="Roboto" panose="02000000000000000000" pitchFamily="2" charset="0"/>
                  <a:ea typeface="Roboto" panose="02000000000000000000" pitchFamily="2" charset="0"/>
                  <a:cs typeface="Roboto" panose="02000000000000000000" pitchFamily="2" charset="0"/>
                </a:rPr>
                <a:t>3/6</a:t>
              </a:r>
            </a:p>
          </p:txBody>
        </p:sp>
        <p:sp>
          <p:nvSpPr>
            <p:cNvPr id="51" name="TextBox 55">
              <a:extLst>
                <a:ext uri="{FF2B5EF4-FFF2-40B4-BE49-F238E27FC236}">
                  <a16:creationId xmlns:a16="http://schemas.microsoft.com/office/drawing/2014/main" id="{58C1113A-39B6-3C07-CF32-379A10016F1F}"/>
                </a:ext>
              </a:extLst>
            </p:cNvPr>
            <p:cNvSpPr txBox="1"/>
            <p:nvPr/>
          </p:nvSpPr>
          <p:spPr>
            <a:xfrm>
              <a:off x="-963935" y="4018186"/>
              <a:ext cx="4853194" cy="615553"/>
            </a:xfrm>
            <a:prstGeom prst="rect">
              <a:avLst/>
            </a:prstGeom>
          </p:spPr>
          <p:txBody>
            <a:bodyPr lIns="0" tIns="0" rIns="0" bIns="0" rtlCol="0" anchor="t">
              <a:spAutoFit/>
            </a:bodyPr>
            <a:lstStyle/>
            <a:p>
              <a:pPr algn="ct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Mental Health First Aid</a:t>
              </a:r>
            </a:p>
            <a:p>
              <a:pPr algn="ct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For First Responder</a:t>
              </a:r>
            </a:p>
          </p:txBody>
        </p:sp>
        <p:sp>
          <p:nvSpPr>
            <p:cNvPr id="52" name="TextBox 56">
              <a:extLst>
                <a:ext uri="{FF2B5EF4-FFF2-40B4-BE49-F238E27FC236}">
                  <a16:creationId xmlns:a16="http://schemas.microsoft.com/office/drawing/2014/main" id="{83B6298F-028D-3565-4177-19244B44D58E}"/>
                </a:ext>
              </a:extLst>
            </p:cNvPr>
            <p:cNvSpPr txBox="1"/>
            <p:nvPr/>
          </p:nvSpPr>
          <p:spPr>
            <a:xfrm>
              <a:off x="-99277" y="4668351"/>
              <a:ext cx="3520886" cy="60183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Haleyville, AL</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University of Alabama</a:t>
              </a:r>
            </a:p>
          </p:txBody>
        </p:sp>
      </p:grpSp>
      <p:sp>
        <p:nvSpPr>
          <p:cNvPr id="70" name="Freeform 11">
            <a:extLst>
              <a:ext uri="{FF2B5EF4-FFF2-40B4-BE49-F238E27FC236}">
                <a16:creationId xmlns:a16="http://schemas.microsoft.com/office/drawing/2014/main" id="{FEB187FB-A1C2-C5AD-F08A-621131EBBCD1}"/>
              </a:ext>
            </a:extLst>
          </p:cNvPr>
          <p:cNvSpPr/>
          <p:nvPr/>
        </p:nvSpPr>
        <p:spPr>
          <a:xfrm>
            <a:off x="6783839" y="3519314"/>
            <a:ext cx="1424407" cy="14244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77A"/>
          </a:solidFill>
        </p:spPr>
        <p:txBody>
          <a:bodyPr/>
          <a:lstStyle/>
          <a:p>
            <a:endParaRPr lang="en-US"/>
          </a:p>
        </p:txBody>
      </p:sp>
      <p:sp>
        <p:nvSpPr>
          <p:cNvPr id="86" name="TextBox 59">
            <a:extLst>
              <a:ext uri="{FF2B5EF4-FFF2-40B4-BE49-F238E27FC236}">
                <a16:creationId xmlns:a16="http://schemas.microsoft.com/office/drawing/2014/main" id="{BF64A28E-9D92-193D-686D-FE728F652A4E}"/>
              </a:ext>
            </a:extLst>
          </p:cNvPr>
          <p:cNvSpPr txBox="1"/>
          <p:nvPr/>
        </p:nvSpPr>
        <p:spPr>
          <a:xfrm>
            <a:off x="6186098" y="1837431"/>
            <a:ext cx="2921111" cy="736484"/>
          </a:xfrm>
          <a:prstGeom prst="rect">
            <a:avLst/>
          </a:prstGeom>
        </p:spPr>
        <p:txBody>
          <a:bodyPr lIns="0" tIns="0" rIns="0" bIns="0" rtlCol="0" anchor="t">
            <a:spAutoFit/>
          </a:bodyPr>
          <a:lstStyle/>
          <a:p>
            <a:pPr algn="ctr">
              <a:lnSpc>
                <a:spcPts val="2999"/>
              </a:lnSpc>
            </a:pPr>
            <a:r>
              <a:rPr lang="en-US" sz="2000" b="1" spc="79" dirty="0">
                <a:solidFill>
                  <a:srgbClr val="545454"/>
                </a:solidFill>
                <a:latin typeface="Roboto" panose="02000000000000000000" pitchFamily="2" charset="0"/>
                <a:ea typeface="Roboto" panose="02000000000000000000" pitchFamily="2" charset="0"/>
                <a:cs typeface="Roboto" panose="02000000000000000000" pitchFamily="2" charset="0"/>
              </a:rPr>
              <a:t>Mental Health First Aid for First Responders</a:t>
            </a:r>
          </a:p>
        </p:txBody>
      </p:sp>
      <p:sp>
        <p:nvSpPr>
          <p:cNvPr id="87" name="TextBox 60">
            <a:extLst>
              <a:ext uri="{FF2B5EF4-FFF2-40B4-BE49-F238E27FC236}">
                <a16:creationId xmlns:a16="http://schemas.microsoft.com/office/drawing/2014/main" id="{FC8C1B18-A98D-FCD7-0007-44B4CA1F68CF}"/>
              </a:ext>
            </a:extLst>
          </p:cNvPr>
          <p:cNvSpPr txBox="1"/>
          <p:nvPr/>
        </p:nvSpPr>
        <p:spPr>
          <a:xfrm>
            <a:off x="5990872" y="2745699"/>
            <a:ext cx="3520886" cy="601831"/>
          </a:xfrm>
          <a:prstGeom prst="rect">
            <a:avLst/>
          </a:prstGeom>
        </p:spPr>
        <p:txBody>
          <a:bodyPr lIns="0" tIns="0" rIns="0" bIns="0" rtlCol="0" anchor="t">
            <a:spAutoFit/>
          </a:bodyPr>
          <a:lstStyle/>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Prichard, AL</a:t>
            </a:r>
          </a:p>
          <a:p>
            <a:pPr algn="ctr">
              <a:lnSpc>
                <a:spcPts val="2399"/>
              </a:lnSpc>
            </a:pPr>
            <a:r>
              <a:rPr lang="en-US" sz="1999" dirty="0">
                <a:solidFill>
                  <a:srgbClr val="545454"/>
                </a:solidFill>
                <a:latin typeface="Roboto" panose="02000000000000000000" pitchFamily="2" charset="0"/>
                <a:ea typeface="Roboto" panose="02000000000000000000" pitchFamily="2" charset="0"/>
                <a:cs typeface="Roboto" panose="02000000000000000000" pitchFamily="2" charset="0"/>
              </a:rPr>
              <a:t>University of Alabama</a:t>
            </a:r>
          </a:p>
        </p:txBody>
      </p:sp>
      <p:sp>
        <p:nvSpPr>
          <p:cNvPr id="88" name="TextBox 48">
            <a:extLst>
              <a:ext uri="{FF2B5EF4-FFF2-40B4-BE49-F238E27FC236}">
                <a16:creationId xmlns:a16="http://schemas.microsoft.com/office/drawing/2014/main" id="{DF7D2E28-8D34-A327-ECDE-DFEA51E6C7A5}"/>
              </a:ext>
            </a:extLst>
          </p:cNvPr>
          <p:cNvSpPr txBox="1"/>
          <p:nvPr/>
        </p:nvSpPr>
        <p:spPr>
          <a:xfrm>
            <a:off x="6806206" y="3878668"/>
            <a:ext cx="1424407" cy="538289"/>
          </a:xfrm>
          <a:prstGeom prst="rect">
            <a:avLst/>
          </a:prstGeom>
        </p:spPr>
        <p:txBody>
          <a:bodyPr lIns="0" tIns="0" rIns="0" bIns="0" rtlCol="0" anchor="t">
            <a:spAutoFit/>
          </a:bodyPr>
          <a:lstStyle/>
          <a:p>
            <a:pPr algn="ctr">
              <a:lnSpc>
                <a:spcPts val="4479"/>
              </a:lnSpc>
            </a:pPr>
            <a:r>
              <a:rPr lang="en-US" sz="2799" b="1" spc="338" dirty="0">
                <a:solidFill>
                  <a:srgbClr val="FFFFFF"/>
                </a:solidFill>
                <a:latin typeface="Roboto" panose="02000000000000000000" pitchFamily="2" charset="0"/>
                <a:ea typeface="Roboto" panose="02000000000000000000" pitchFamily="2" charset="0"/>
                <a:cs typeface="Roboto" panose="02000000000000000000" pitchFamily="2" charset="0"/>
              </a:rPr>
              <a:t>3/18</a:t>
            </a:r>
          </a:p>
        </p:txBody>
      </p:sp>
      <p:sp>
        <p:nvSpPr>
          <p:cNvPr id="99" name="TextBox 62">
            <a:extLst>
              <a:ext uri="{FF2B5EF4-FFF2-40B4-BE49-F238E27FC236}">
                <a16:creationId xmlns:a16="http://schemas.microsoft.com/office/drawing/2014/main" id="{164F0285-284D-519A-C5C6-B91A8C64A9C9}"/>
              </a:ext>
            </a:extLst>
          </p:cNvPr>
          <p:cNvSpPr txBox="1"/>
          <p:nvPr/>
        </p:nvSpPr>
        <p:spPr>
          <a:xfrm>
            <a:off x="372757" y="9374619"/>
            <a:ext cx="11676403" cy="443103"/>
          </a:xfrm>
          <a:prstGeom prst="rect">
            <a:avLst/>
          </a:prstGeom>
        </p:spPr>
        <p:txBody>
          <a:bodyPr wrap="square" lIns="0" tIns="0" rIns="0" bIns="0" rtlCol="0" anchor="t">
            <a:spAutoFit/>
          </a:bodyPr>
          <a:lstStyle/>
          <a:p>
            <a:pPr>
              <a:lnSpc>
                <a:spcPts val="3365"/>
              </a:lnSpc>
            </a:pPr>
            <a:r>
              <a:rPr lang="en-US" sz="3399" dirty="0">
                <a:solidFill>
                  <a:srgbClr val="77777A"/>
                </a:solidFill>
                <a:latin typeface="Roboto" panose="02000000000000000000" pitchFamily="2" charset="0"/>
                <a:ea typeface="Roboto" panose="02000000000000000000" pitchFamily="2" charset="0"/>
                <a:cs typeface="Roboto" panose="02000000000000000000" pitchFamily="2" charset="0"/>
              </a:rPr>
              <a:t>MORE TRAINING ALONG WITH MORE INFORMATION</a:t>
            </a:r>
            <a:endParaRPr lang="en-US" sz="3399" u="sng" dirty="0">
              <a:solidFill>
                <a:srgbClr val="45A5AE"/>
              </a:solidFill>
              <a:latin typeface="Roboto" panose="02000000000000000000" pitchFamily="2" charset="0"/>
              <a:ea typeface="Roboto" panose="02000000000000000000" pitchFamily="2" charset="0"/>
              <a:cs typeface="Roboto" panose="02000000000000000000" pitchFamily="2" charset="0"/>
              <a:hlinkClick r:id="rId13" tooltip="https://www.al911board.com/professionals/training">
                <a:extLst>
                  <a:ext uri="{A12FA001-AC4F-418D-AE19-62706E023703}">
                    <ahyp:hlinkClr xmlns:ahyp="http://schemas.microsoft.com/office/drawing/2018/hyperlinkcolor" val="tx"/>
                  </a:ext>
                </a:extLst>
              </a:hlinkCli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5" name="Group 5"/>
          <p:cNvGrpSpPr/>
          <p:nvPr/>
        </p:nvGrpSpPr>
        <p:grpSpPr>
          <a:xfrm>
            <a:off x="16702782" y="6116603"/>
            <a:ext cx="2085109" cy="2150712"/>
            <a:chOff x="-76200" y="-101773"/>
            <a:chExt cx="812800" cy="838373"/>
          </a:xfrm>
        </p:grpSpPr>
        <p:sp>
          <p:nvSpPr>
            <p:cNvPr id="6" name="Freeform 6"/>
            <p:cNvSpPr/>
            <p:nvPr/>
          </p:nvSpPr>
          <p:spPr>
            <a:xfrm>
              <a:off x="-76200" y="-10177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a:ln cap="sq">
              <a:noFill/>
              <a:prstDash val="solid"/>
              <a:miter/>
            </a:ln>
          </p:spPr>
          <p:txBody>
            <a:bodyPr/>
            <a:lstStyle/>
            <a:p>
              <a:endParaRPr lang="en-US" dirty="0"/>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 name="Group 2"/>
          <p:cNvGrpSpPr/>
          <p:nvPr/>
        </p:nvGrpSpPr>
        <p:grpSpPr>
          <a:xfrm>
            <a:off x="10185647" y="5896775"/>
            <a:ext cx="6943196" cy="1536192"/>
            <a:chOff x="0" y="0"/>
            <a:chExt cx="8176371" cy="2148840"/>
          </a:xfrm>
          <a:solidFill>
            <a:srgbClr val="E45624"/>
          </a:solidFill>
        </p:grpSpPr>
        <p:sp>
          <p:nvSpPr>
            <p:cNvPr id="3" name="Freeform 3"/>
            <p:cNvSpPr/>
            <p:nvPr/>
          </p:nvSpPr>
          <p:spPr>
            <a:xfrm>
              <a:off x="0" y="0"/>
              <a:ext cx="8233283" cy="2195366"/>
            </a:xfrm>
            <a:custGeom>
              <a:avLst/>
              <a:gdLst/>
              <a:ahLst/>
              <a:cxnLst/>
              <a:rect l="l" t="t" r="r" b="b"/>
              <a:pathLst>
                <a:path w="8233283" h="2195366">
                  <a:moveTo>
                    <a:pt x="7168157" y="0"/>
                  </a:moveTo>
                  <a:lnTo>
                    <a:pt x="0" y="0"/>
                  </a:lnTo>
                  <a:lnTo>
                    <a:pt x="928953" y="939036"/>
                  </a:lnTo>
                  <a:cubicBezTo>
                    <a:pt x="972746" y="983318"/>
                    <a:pt x="995276" y="1041981"/>
                    <a:pt x="995276" y="1100501"/>
                  </a:cubicBezTo>
                  <a:cubicBezTo>
                    <a:pt x="995276" y="1159022"/>
                    <a:pt x="973450" y="1217115"/>
                    <a:pt x="928953" y="1261967"/>
                  </a:cubicBezTo>
                  <a:lnTo>
                    <a:pt x="704" y="2195366"/>
                  </a:lnTo>
                  <a:lnTo>
                    <a:pt x="7167594" y="2195366"/>
                  </a:lnTo>
                  <a:lnTo>
                    <a:pt x="8233283" y="1100501"/>
                  </a:lnTo>
                  <a:lnTo>
                    <a:pt x="7168157" y="0"/>
                  </a:lnTo>
                  <a:close/>
                </a:path>
              </a:pathLst>
            </a:custGeom>
            <a:grpFill/>
          </p:spPr>
          <p:txBody>
            <a:bodyPr/>
            <a:lstStyle/>
            <a:p>
              <a:endParaRPr lang="en-US"/>
            </a:p>
          </p:txBody>
        </p:sp>
      </p:grpSp>
      <p:sp>
        <p:nvSpPr>
          <p:cNvPr id="4" name="Freeform 4"/>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2262642" y="-3904566"/>
            <a:ext cx="8637895" cy="86378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8044"/>
            </a:solidFill>
            <a:ln cap="sq">
              <a:noFill/>
              <a:prstDash val="solid"/>
              <a:miter/>
            </a:ln>
          </p:spPr>
          <p:txBody>
            <a:bodyPr/>
            <a:lstStyle/>
            <a:p>
              <a:endParaRPr lang="en-US"/>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6319868" y="1333607"/>
            <a:ext cx="1164616" cy="1910409"/>
            <a:chOff x="0" y="0"/>
            <a:chExt cx="1451520" cy="2381040"/>
          </a:xfrm>
        </p:grpSpPr>
        <p:sp>
          <p:nvSpPr>
            <p:cNvPr id="13" name="Freeform 1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A7B151"/>
            </a:solidFill>
          </p:spPr>
          <p:txBody>
            <a:bodyPr/>
            <a:lstStyle/>
            <a:p>
              <a:endParaRPr lang="en-US"/>
            </a:p>
          </p:txBody>
        </p:sp>
      </p:grpSp>
      <p:grpSp>
        <p:nvGrpSpPr>
          <p:cNvPr id="14" name="Group 14"/>
          <p:cNvGrpSpPr/>
          <p:nvPr/>
        </p:nvGrpSpPr>
        <p:grpSpPr>
          <a:xfrm>
            <a:off x="6538301" y="1983366"/>
            <a:ext cx="325815" cy="605415"/>
            <a:chOff x="0" y="0"/>
            <a:chExt cx="406080" cy="754560"/>
          </a:xfrm>
        </p:grpSpPr>
        <p:sp>
          <p:nvSpPr>
            <p:cNvPr id="15" name="Freeform 1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45A4AE"/>
            </a:solidFill>
          </p:spPr>
          <p:txBody>
            <a:bodyPr/>
            <a:lstStyle/>
            <a:p>
              <a:endParaRPr lang="en-US"/>
            </a:p>
          </p:txBody>
        </p:sp>
      </p:grpSp>
      <p:grpSp>
        <p:nvGrpSpPr>
          <p:cNvPr id="16" name="Group 16"/>
          <p:cNvGrpSpPr/>
          <p:nvPr/>
        </p:nvGrpSpPr>
        <p:grpSpPr>
          <a:xfrm>
            <a:off x="6970794" y="1519911"/>
            <a:ext cx="5916664" cy="1537801"/>
            <a:chOff x="0" y="0"/>
            <a:chExt cx="7374240" cy="1916640"/>
          </a:xfrm>
        </p:grpSpPr>
        <p:sp>
          <p:nvSpPr>
            <p:cNvPr id="17" name="Freeform 17"/>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45A4AE"/>
            </a:solidFill>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grpSp>
      <p:grpSp>
        <p:nvGrpSpPr>
          <p:cNvPr id="18" name="Group 18"/>
          <p:cNvGrpSpPr/>
          <p:nvPr/>
        </p:nvGrpSpPr>
        <p:grpSpPr>
          <a:xfrm>
            <a:off x="16305366" y="3473092"/>
            <a:ext cx="1165193" cy="1910409"/>
            <a:chOff x="0" y="0"/>
            <a:chExt cx="1452240" cy="2381040"/>
          </a:xfrm>
        </p:grpSpPr>
        <p:sp>
          <p:nvSpPr>
            <p:cNvPr id="19" name="Freeform 1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A6A6A6"/>
            </a:solidFill>
          </p:spPr>
          <p:txBody>
            <a:bodyPr/>
            <a:lstStyle/>
            <a:p>
              <a:endParaRPr lang="en-US"/>
            </a:p>
          </p:txBody>
        </p:sp>
      </p:grpSp>
      <p:grpSp>
        <p:nvGrpSpPr>
          <p:cNvPr id="20" name="Group 20"/>
          <p:cNvGrpSpPr/>
          <p:nvPr/>
        </p:nvGrpSpPr>
        <p:grpSpPr>
          <a:xfrm>
            <a:off x="16936155" y="4108786"/>
            <a:ext cx="325815" cy="605415"/>
            <a:chOff x="0" y="0"/>
            <a:chExt cx="406080" cy="754560"/>
          </a:xfrm>
          <a:solidFill>
            <a:srgbClr val="A7B151"/>
          </a:solidFill>
        </p:grpSpPr>
        <p:sp>
          <p:nvSpPr>
            <p:cNvPr id="21" name="Freeform 2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grpFill/>
          </p:spPr>
          <p:txBody>
            <a:bodyPr/>
            <a:lstStyle/>
            <a:p>
              <a:endParaRPr lang="en-US"/>
            </a:p>
          </p:txBody>
        </p:sp>
      </p:grpSp>
      <p:grpSp>
        <p:nvGrpSpPr>
          <p:cNvPr id="22" name="Group 22"/>
          <p:cNvGrpSpPr/>
          <p:nvPr/>
        </p:nvGrpSpPr>
        <p:grpSpPr>
          <a:xfrm>
            <a:off x="10587877" y="3659396"/>
            <a:ext cx="6160211" cy="1537801"/>
            <a:chOff x="0" y="0"/>
            <a:chExt cx="7677785" cy="1916640"/>
          </a:xfrm>
          <a:solidFill>
            <a:srgbClr val="A7B151"/>
          </a:solidFill>
        </p:grpSpPr>
        <p:sp>
          <p:nvSpPr>
            <p:cNvPr id="23" name="Freeform 23"/>
            <p:cNvSpPr/>
            <p:nvPr/>
          </p:nvSpPr>
          <p:spPr>
            <a:xfrm>
              <a:off x="0" y="0"/>
              <a:ext cx="7735245" cy="1963166"/>
            </a:xfrm>
            <a:custGeom>
              <a:avLst/>
              <a:gdLst/>
              <a:ahLst/>
              <a:cxnLst/>
              <a:rect l="l" t="t" r="r" b="b"/>
              <a:pathLst>
                <a:path w="7735245" h="1963166">
                  <a:moveTo>
                    <a:pt x="1006521" y="1963166"/>
                  </a:moveTo>
                  <a:lnTo>
                    <a:pt x="7735245" y="1963166"/>
                  </a:lnTo>
                  <a:lnTo>
                    <a:pt x="6865225" y="1125601"/>
                  </a:lnTo>
                  <a:cubicBezTo>
                    <a:pt x="6824118" y="1086104"/>
                    <a:pt x="6802970" y="1033780"/>
                    <a:pt x="6802970" y="981583"/>
                  </a:cubicBezTo>
                  <a:cubicBezTo>
                    <a:pt x="6802970" y="929386"/>
                    <a:pt x="6823590" y="877570"/>
                    <a:pt x="6865225" y="837565"/>
                  </a:cubicBezTo>
                  <a:lnTo>
                    <a:pt x="7734736" y="0"/>
                  </a:lnTo>
                  <a:lnTo>
                    <a:pt x="1006521" y="0"/>
                  </a:lnTo>
                  <a:lnTo>
                    <a:pt x="0" y="980948"/>
                  </a:lnTo>
                  <a:lnTo>
                    <a:pt x="1006521" y="1963039"/>
                  </a:lnTo>
                  <a:close/>
                </a:path>
              </a:pathLst>
            </a:custGeom>
            <a:grpFill/>
          </p:spPr>
          <p:txBody>
            <a:bodyPr/>
            <a:lstStyle/>
            <a:p>
              <a:endParaRPr lang="en-US"/>
            </a:p>
          </p:txBody>
        </p:sp>
      </p:grpSp>
      <p:grpSp>
        <p:nvGrpSpPr>
          <p:cNvPr id="24" name="Group 24"/>
          <p:cNvGrpSpPr/>
          <p:nvPr/>
        </p:nvGrpSpPr>
        <p:grpSpPr>
          <a:xfrm>
            <a:off x="3178001" y="6385728"/>
            <a:ext cx="325815" cy="605415"/>
            <a:chOff x="0" y="0"/>
            <a:chExt cx="406080" cy="754560"/>
          </a:xfrm>
          <a:solidFill>
            <a:srgbClr val="E45624"/>
          </a:solidFill>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grpFill/>
          </p:spPr>
          <p:txBody>
            <a:bodyPr/>
            <a:lstStyle/>
            <a:p>
              <a:endParaRPr lang="en-US"/>
            </a:p>
          </p:txBody>
        </p:sp>
      </p:grpSp>
      <p:grpSp>
        <p:nvGrpSpPr>
          <p:cNvPr id="26" name="Group 26"/>
          <p:cNvGrpSpPr/>
          <p:nvPr/>
        </p:nvGrpSpPr>
        <p:grpSpPr>
          <a:xfrm>
            <a:off x="3660791" y="5895960"/>
            <a:ext cx="7098849" cy="1536192"/>
            <a:chOff x="0" y="0"/>
            <a:chExt cx="8847659" cy="2102090"/>
          </a:xfrm>
          <a:solidFill>
            <a:srgbClr val="E45624"/>
          </a:solidFill>
        </p:grpSpPr>
        <p:sp>
          <p:nvSpPr>
            <p:cNvPr id="27" name="Freeform 27"/>
            <p:cNvSpPr/>
            <p:nvPr/>
          </p:nvSpPr>
          <p:spPr>
            <a:xfrm>
              <a:off x="0" y="0"/>
              <a:ext cx="8904570" cy="2148616"/>
            </a:xfrm>
            <a:custGeom>
              <a:avLst/>
              <a:gdLst/>
              <a:ahLst/>
              <a:cxnLst/>
              <a:rect l="l" t="t" r="r" b="b"/>
              <a:pathLst>
                <a:path w="8904570" h="2148616">
                  <a:moveTo>
                    <a:pt x="7756668" y="0"/>
                  </a:moveTo>
                  <a:lnTo>
                    <a:pt x="0" y="0"/>
                  </a:lnTo>
                  <a:lnTo>
                    <a:pt x="1005220" y="918606"/>
                  </a:lnTo>
                  <a:cubicBezTo>
                    <a:pt x="1052609" y="961925"/>
                    <a:pt x="1076989" y="1019312"/>
                    <a:pt x="1076989" y="1076559"/>
                  </a:cubicBezTo>
                  <a:cubicBezTo>
                    <a:pt x="1076989" y="1133806"/>
                    <a:pt x="1053371" y="1190636"/>
                    <a:pt x="1005220" y="1234512"/>
                  </a:cubicBezTo>
                  <a:lnTo>
                    <a:pt x="762" y="2148616"/>
                  </a:lnTo>
                  <a:lnTo>
                    <a:pt x="7756059" y="2148616"/>
                  </a:lnTo>
                  <a:lnTo>
                    <a:pt x="8904570" y="1076559"/>
                  </a:lnTo>
                  <a:lnTo>
                    <a:pt x="7756668" y="0"/>
                  </a:lnTo>
                  <a:close/>
                </a:path>
              </a:pathLst>
            </a:custGeom>
            <a:grpFill/>
          </p:spPr>
          <p:txBody>
            <a:bodyPr/>
            <a:lstStyle/>
            <a:p>
              <a:endParaRPr lang="en-US" dirty="0"/>
            </a:p>
          </p:txBody>
        </p:sp>
      </p:grpSp>
      <p:grpSp>
        <p:nvGrpSpPr>
          <p:cNvPr id="28" name="Group 28"/>
          <p:cNvGrpSpPr/>
          <p:nvPr/>
        </p:nvGrpSpPr>
        <p:grpSpPr>
          <a:xfrm>
            <a:off x="11102413" y="7967152"/>
            <a:ext cx="1165193" cy="1985086"/>
            <a:chOff x="0" y="0"/>
            <a:chExt cx="1452240" cy="2474114"/>
          </a:xfrm>
        </p:grpSpPr>
        <p:sp>
          <p:nvSpPr>
            <p:cNvPr id="29" name="Freeform 29"/>
            <p:cNvSpPr/>
            <p:nvPr/>
          </p:nvSpPr>
          <p:spPr>
            <a:xfrm>
              <a:off x="-19685" y="-19812"/>
              <a:ext cx="1474216" cy="2537951"/>
            </a:xfrm>
            <a:custGeom>
              <a:avLst/>
              <a:gdLst/>
              <a:ahLst/>
              <a:cxnLst/>
              <a:rect l="l" t="t" r="r" b="b"/>
              <a:pathLst>
                <a:path w="1474216" h="2537951">
                  <a:moveTo>
                    <a:pt x="78994" y="1119867"/>
                  </a:moveTo>
                  <a:lnTo>
                    <a:pt x="1078611" y="81307"/>
                  </a:lnTo>
                  <a:cubicBezTo>
                    <a:pt x="1158240" y="0"/>
                    <a:pt x="1287145" y="0"/>
                    <a:pt x="1366774" y="81307"/>
                  </a:cubicBezTo>
                  <a:lnTo>
                    <a:pt x="1474216" y="192949"/>
                  </a:lnTo>
                  <a:lnTo>
                    <a:pt x="582549" y="1119867"/>
                  </a:lnTo>
                  <a:cubicBezTo>
                    <a:pt x="502920" y="1202477"/>
                    <a:pt x="502920" y="1336552"/>
                    <a:pt x="582549" y="1419162"/>
                  </a:cubicBezTo>
                  <a:lnTo>
                    <a:pt x="1474216" y="2345420"/>
                  </a:lnTo>
                  <a:lnTo>
                    <a:pt x="1366774" y="2457062"/>
                  </a:lnTo>
                  <a:cubicBezTo>
                    <a:pt x="1287145" y="2537951"/>
                    <a:pt x="1158240" y="2537951"/>
                    <a:pt x="1078611" y="2457062"/>
                  </a:cubicBezTo>
                  <a:lnTo>
                    <a:pt x="78994" y="1418634"/>
                  </a:lnTo>
                  <a:cubicBezTo>
                    <a:pt x="0" y="1336025"/>
                    <a:pt x="0" y="1202609"/>
                    <a:pt x="78994" y="1119867"/>
                  </a:cubicBezTo>
                  <a:close/>
                </a:path>
              </a:pathLst>
            </a:custGeom>
            <a:solidFill>
              <a:srgbClr val="E45624"/>
            </a:solidFill>
          </p:spPr>
          <p:txBody>
            <a:bodyPr/>
            <a:lstStyle/>
            <a:p>
              <a:endParaRPr lang="en-US"/>
            </a:p>
          </p:txBody>
        </p:sp>
      </p:grpSp>
      <p:grpSp>
        <p:nvGrpSpPr>
          <p:cNvPr id="30" name="Group 30"/>
          <p:cNvGrpSpPr/>
          <p:nvPr/>
        </p:nvGrpSpPr>
        <p:grpSpPr>
          <a:xfrm>
            <a:off x="11712578" y="8647787"/>
            <a:ext cx="325815" cy="605415"/>
            <a:chOff x="0" y="0"/>
            <a:chExt cx="406080" cy="754560"/>
          </a:xfrm>
        </p:grpSpPr>
        <p:sp>
          <p:nvSpPr>
            <p:cNvPr id="31" name="Freeform 3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A6A6A6"/>
            </a:solidFill>
          </p:spPr>
          <p:txBody>
            <a:bodyPr/>
            <a:lstStyle/>
            <a:p>
              <a:endParaRPr lang="en-US"/>
            </a:p>
          </p:txBody>
        </p:sp>
      </p:grpSp>
      <p:grpSp>
        <p:nvGrpSpPr>
          <p:cNvPr id="32" name="Group 32"/>
          <p:cNvGrpSpPr/>
          <p:nvPr/>
        </p:nvGrpSpPr>
        <p:grpSpPr>
          <a:xfrm>
            <a:off x="5337919" y="8173194"/>
            <a:ext cx="6211904" cy="1536192"/>
            <a:chOff x="0" y="0"/>
            <a:chExt cx="7742213" cy="2140099"/>
          </a:xfrm>
        </p:grpSpPr>
        <p:sp>
          <p:nvSpPr>
            <p:cNvPr id="33" name="Freeform 33"/>
            <p:cNvSpPr/>
            <p:nvPr/>
          </p:nvSpPr>
          <p:spPr>
            <a:xfrm>
              <a:off x="0" y="0"/>
              <a:ext cx="7799674" cy="2186625"/>
            </a:xfrm>
            <a:custGeom>
              <a:avLst/>
              <a:gdLst/>
              <a:ahLst/>
              <a:cxnLst/>
              <a:rect l="l" t="t" r="r" b="b"/>
              <a:pathLst>
                <a:path w="7799674" h="2186625">
                  <a:moveTo>
                    <a:pt x="1014967" y="2186625"/>
                  </a:moveTo>
                  <a:lnTo>
                    <a:pt x="7799674" y="2186625"/>
                  </a:lnTo>
                  <a:lnTo>
                    <a:pt x="6922835" y="1256834"/>
                  </a:lnTo>
                  <a:cubicBezTo>
                    <a:pt x="6881383" y="1212732"/>
                    <a:pt x="6860057" y="1154307"/>
                    <a:pt x="6860057" y="1096025"/>
                  </a:cubicBezTo>
                  <a:cubicBezTo>
                    <a:pt x="6860057" y="1037742"/>
                    <a:pt x="6880850" y="979885"/>
                    <a:pt x="6922835" y="935216"/>
                  </a:cubicBezTo>
                  <a:lnTo>
                    <a:pt x="7799165" y="0"/>
                  </a:lnTo>
                  <a:lnTo>
                    <a:pt x="1014967" y="0"/>
                  </a:lnTo>
                  <a:lnTo>
                    <a:pt x="0" y="1095316"/>
                  </a:lnTo>
                  <a:lnTo>
                    <a:pt x="1014967" y="2186498"/>
                  </a:lnTo>
                  <a:close/>
                </a:path>
              </a:pathLst>
            </a:custGeom>
            <a:solidFill>
              <a:srgbClr val="A6A6A6"/>
            </a:solidFill>
          </p:spPr>
          <p:txBody>
            <a:bodyPr/>
            <a:lstStyle/>
            <a:p>
              <a:endParaRPr lang="en-US"/>
            </a:p>
          </p:txBody>
        </p:sp>
      </p:grpSp>
      <p:sp>
        <p:nvSpPr>
          <p:cNvPr id="34" name="TextBox 34"/>
          <p:cNvSpPr txBox="1"/>
          <p:nvPr/>
        </p:nvSpPr>
        <p:spPr>
          <a:xfrm>
            <a:off x="234211" y="828675"/>
            <a:ext cx="6466997" cy="1012778"/>
          </a:xfrm>
          <a:prstGeom prst="rect">
            <a:avLst/>
          </a:prstGeom>
        </p:spPr>
        <p:txBody>
          <a:bodyPr lIns="0" tIns="0" rIns="0" bIns="0" rtlCol="0" anchor="t">
            <a:spAutoFit/>
          </a:bodyPr>
          <a:lstStyle/>
          <a:p>
            <a:pPr marL="0" lvl="0" indent="0" algn="l">
              <a:lnSpc>
                <a:spcPts val="8206"/>
              </a:lnSpc>
              <a:spcBef>
                <a:spcPct val="0"/>
              </a:spcBef>
            </a:pPr>
            <a:r>
              <a:rPr lang="en-US" sz="5946" spc="582" dirty="0">
                <a:solidFill>
                  <a:srgbClr val="FFFFFF"/>
                </a:solidFill>
                <a:latin typeface="Roboto" panose="02000000000000000000" pitchFamily="2" charset="0"/>
                <a:ea typeface="Roboto" panose="02000000000000000000" pitchFamily="2" charset="0"/>
                <a:cs typeface="Roboto" panose="02000000000000000000" pitchFamily="2" charset="0"/>
              </a:rPr>
              <a:t>Our Team</a:t>
            </a:r>
          </a:p>
        </p:txBody>
      </p:sp>
      <p:sp>
        <p:nvSpPr>
          <p:cNvPr id="35" name="TextBox 35"/>
          <p:cNvSpPr txBox="1"/>
          <p:nvPr/>
        </p:nvSpPr>
        <p:spPr>
          <a:xfrm>
            <a:off x="13336305" y="1651255"/>
            <a:ext cx="4594212" cy="1554713"/>
          </a:xfrm>
          <a:prstGeom prst="rect">
            <a:avLst/>
          </a:prstGeom>
        </p:spPr>
        <p:txBody>
          <a:bodyPr lIns="0" tIns="0" rIns="0" bIns="0" rtlCol="0" anchor="t">
            <a:spAutoFit/>
          </a:bodyPr>
          <a:lstStyle/>
          <a:p>
            <a:pPr>
              <a:lnSpc>
                <a:spcPts val="2542"/>
              </a:lnSpc>
            </a:pPr>
            <a:r>
              <a:rPr lang="en-US" sz="1842" spc="180">
                <a:solidFill>
                  <a:srgbClr val="FFFFFF"/>
                </a:solidFill>
                <a:latin typeface="Helvetica Now"/>
              </a:rPr>
              <a:t>Leah Missildine</a:t>
            </a:r>
          </a:p>
          <a:p>
            <a:pPr>
              <a:lnSpc>
                <a:spcPts val="2542"/>
              </a:lnSpc>
            </a:pPr>
            <a:r>
              <a:rPr lang="en-US" sz="1842" spc="180">
                <a:solidFill>
                  <a:srgbClr val="FFFFFF"/>
                </a:solidFill>
                <a:latin typeface="Helvetica Now"/>
              </a:rPr>
              <a:t>Executive Director</a:t>
            </a:r>
          </a:p>
          <a:p>
            <a:pPr>
              <a:lnSpc>
                <a:spcPts val="2542"/>
              </a:lnSpc>
            </a:pPr>
            <a:r>
              <a:rPr lang="en-US" sz="1842" spc="180">
                <a:solidFill>
                  <a:srgbClr val="FFFFFF"/>
                </a:solidFill>
                <a:latin typeface="Helvetica Now"/>
              </a:rPr>
              <a:t>Email:  </a:t>
            </a:r>
            <a:r>
              <a:rPr lang="en-US" sz="1842" u="sng" spc="180">
                <a:solidFill>
                  <a:srgbClr val="FFFFFF"/>
                </a:solidFill>
                <a:latin typeface="Helvetica Now"/>
                <a:hlinkClick r:id="rId6" tooltip="mailto:leah@al911board.com"/>
              </a:rPr>
              <a:t>leah@al911board.com</a:t>
            </a:r>
          </a:p>
          <a:p>
            <a:pPr>
              <a:lnSpc>
                <a:spcPts val="2542"/>
              </a:lnSpc>
            </a:pPr>
            <a:r>
              <a:rPr lang="en-US" sz="1842" spc="180">
                <a:solidFill>
                  <a:srgbClr val="FFFFFF"/>
                </a:solidFill>
                <a:latin typeface="Helvetica Now"/>
              </a:rPr>
              <a:t> </a:t>
            </a:r>
          </a:p>
          <a:p>
            <a:pPr marL="0" lvl="0" indent="0" algn="l">
              <a:lnSpc>
                <a:spcPts val="2542"/>
              </a:lnSpc>
              <a:spcBef>
                <a:spcPct val="0"/>
              </a:spcBef>
            </a:pPr>
            <a:endParaRPr lang="en-US" sz="1842" spc="180">
              <a:solidFill>
                <a:srgbClr val="FFFFFF"/>
              </a:solidFill>
              <a:latin typeface="Helvetica Now"/>
            </a:endParaRPr>
          </a:p>
        </p:txBody>
      </p:sp>
      <p:sp>
        <p:nvSpPr>
          <p:cNvPr id="36" name="TextBox 36"/>
          <p:cNvSpPr txBox="1"/>
          <p:nvPr/>
        </p:nvSpPr>
        <p:spPr>
          <a:xfrm>
            <a:off x="4661957" y="6088064"/>
            <a:ext cx="6517135" cy="1372171"/>
          </a:xfrm>
          <a:prstGeom prst="rect">
            <a:avLst/>
          </a:prstGeom>
        </p:spPr>
        <p:txBody>
          <a:bodyPr lIns="0" tIns="0" rIns="0" bIns="0" rtlCol="0" anchor="t">
            <a:spAutoFit/>
          </a:bodyPr>
          <a:lstStyle/>
          <a:p>
            <a:pPr>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Laura Ehrhart</a:t>
            </a:r>
          </a:p>
          <a:p>
            <a:pPr>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Education &amp; Outreach Program Manager</a:t>
            </a:r>
          </a:p>
          <a:p>
            <a:pPr>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7" tooltip="mailto:laura@al911board.com"/>
              </a:rPr>
              <a:t>laura@al911board.com</a:t>
            </a:r>
          </a:p>
          <a:p>
            <a:pPr marL="0" lvl="0" indent="0" algn="l">
              <a:lnSpc>
                <a:spcPts val="2288"/>
              </a:lnSpc>
              <a:spcBef>
                <a:spcPct val="0"/>
              </a:spcBef>
            </a:pPr>
            <a:endPar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7" tooltip="mailto:laura@al911board.com"/>
            </a:endParaRPr>
          </a:p>
        </p:txBody>
      </p:sp>
      <p:sp>
        <p:nvSpPr>
          <p:cNvPr id="37" name="TextBox 37"/>
          <p:cNvSpPr txBox="1"/>
          <p:nvPr/>
        </p:nvSpPr>
        <p:spPr>
          <a:xfrm>
            <a:off x="11156455" y="3933501"/>
            <a:ext cx="5023056" cy="1050672"/>
          </a:xfrm>
          <a:prstGeom prst="rect">
            <a:avLst/>
          </a:prstGeom>
        </p:spPr>
        <p:txBody>
          <a:bodyPr lIns="0" tIns="0" rIns="0" bIns="0" rtlCol="0" anchor="t">
            <a:spAutoFit/>
          </a:bodyPr>
          <a:lstStyle/>
          <a:p>
            <a:pPr algn="just">
              <a:lnSpc>
                <a:spcPts val="2759"/>
              </a:lnSpc>
            </a:pP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Anderson Brooms</a:t>
            </a:r>
          </a:p>
          <a:p>
            <a:pPr>
              <a:lnSpc>
                <a:spcPts val="2759"/>
              </a:lnSpc>
            </a:pP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GIS Program Manager</a:t>
            </a:r>
          </a:p>
          <a:p>
            <a:pPr marL="0" lvl="0" indent="0" algn="l">
              <a:lnSpc>
                <a:spcPts val="2759"/>
              </a:lnSpc>
              <a:spcBef>
                <a:spcPct val="0"/>
              </a:spcBef>
            </a:pP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1999" u="sng" spc="195">
                <a:solidFill>
                  <a:srgbClr val="FFFFFF"/>
                </a:solidFill>
                <a:latin typeface="Roboto" panose="02000000000000000000" pitchFamily="2" charset="0"/>
                <a:ea typeface="Roboto" panose="02000000000000000000" pitchFamily="2" charset="0"/>
                <a:cs typeface="Roboto" panose="02000000000000000000" pitchFamily="2" charset="0"/>
                <a:hlinkClick r:id="rId8" tooltip="mailto:anderson@al911board.com"/>
              </a:rPr>
              <a:t>anderson@al911board.com</a:t>
            </a: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 </a:t>
            </a:r>
          </a:p>
        </p:txBody>
      </p:sp>
      <p:sp>
        <p:nvSpPr>
          <p:cNvPr id="38" name="TextBox 38"/>
          <p:cNvSpPr txBox="1"/>
          <p:nvPr/>
        </p:nvSpPr>
        <p:spPr>
          <a:xfrm>
            <a:off x="6081021" y="8367218"/>
            <a:ext cx="4939432" cy="1400748"/>
          </a:xfrm>
          <a:prstGeom prst="rect">
            <a:avLst/>
          </a:prstGeom>
        </p:spPr>
        <p:txBody>
          <a:bodyPr lIns="0" tIns="0" rIns="0" bIns="0" rtlCol="0" anchor="t">
            <a:spAutoFit/>
          </a:bodyPr>
          <a:lstStyle/>
          <a:p>
            <a:pPr algn="just">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Michelle Peel</a:t>
            </a:r>
          </a:p>
          <a:p>
            <a:pPr algn="just">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Program Coordinator</a:t>
            </a:r>
          </a:p>
          <a:p>
            <a:pPr algn="just">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9" tooltip="mailto:michelle@al911board.com"/>
              </a:rPr>
              <a:t>michelle@al911board.com</a:t>
            </a:r>
          </a:p>
          <a:p>
            <a:pPr marL="0" lvl="0" indent="0" algn="just">
              <a:lnSpc>
                <a:spcPts val="2840"/>
              </a:lnSpc>
              <a:spcBef>
                <a:spcPct val="0"/>
              </a:spcBef>
            </a:pPr>
            <a:endPar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9" tooltip="mailto:michelle@al911board.com"/>
            </a:endParaRPr>
          </a:p>
        </p:txBody>
      </p:sp>
      <p:sp>
        <p:nvSpPr>
          <p:cNvPr id="39" name="TextBox 39"/>
          <p:cNvSpPr txBox="1"/>
          <p:nvPr/>
        </p:nvSpPr>
        <p:spPr>
          <a:xfrm>
            <a:off x="388837" y="1840251"/>
            <a:ext cx="3934942" cy="553682"/>
          </a:xfrm>
          <a:prstGeom prst="rect">
            <a:avLst/>
          </a:prstGeom>
        </p:spPr>
        <p:txBody>
          <a:bodyPr lIns="0" tIns="0" rIns="0" bIns="0" rtlCol="0" anchor="t">
            <a:spAutoFit/>
          </a:bodyPr>
          <a:lstStyle/>
          <a:p>
            <a:pPr marL="0" lvl="0" indent="0" algn="l">
              <a:lnSpc>
                <a:spcPts val="4525"/>
              </a:lnSpc>
              <a:spcBef>
                <a:spcPct val="0"/>
              </a:spcBef>
            </a:pPr>
            <a:r>
              <a:rPr lang="en-US" sz="3279" spc="321" dirty="0">
                <a:solidFill>
                  <a:srgbClr val="FFFFFF"/>
                </a:solidFill>
                <a:latin typeface="Roboto" panose="02000000000000000000" pitchFamily="2" charset="0"/>
                <a:ea typeface="Roboto" panose="02000000000000000000" pitchFamily="2" charset="0"/>
                <a:cs typeface="Roboto" panose="02000000000000000000" pitchFamily="2" charset="0"/>
              </a:rPr>
              <a:t>(334) 440-7911</a:t>
            </a:r>
          </a:p>
        </p:txBody>
      </p:sp>
      <p:grpSp>
        <p:nvGrpSpPr>
          <p:cNvPr id="40" name="Group 40"/>
          <p:cNvGrpSpPr/>
          <p:nvPr/>
        </p:nvGrpSpPr>
        <p:grpSpPr>
          <a:xfrm>
            <a:off x="5176230" y="3659396"/>
            <a:ext cx="5918974" cy="1536192"/>
            <a:chOff x="0" y="0"/>
            <a:chExt cx="7377120" cy="1874755"/>
          </a:xfrm>
          <a:solidFill>
            <a:srgbClr val="A7B151"/>
          </a:solidFill>
        </p:grpSpPr>
        <p:sp>
          <p:nvSpPr>
            <p:cNvPr id="41" name="Freeform 41"/>
            <p:cNvSpPr/>
            <p:nvPr/>
          </p:nvSpPr>
          <p:spPr>
            <a:xfrm>
              <a:off x="0" y="0"/>
              <a:ext cx="7434580" cy="1921281"/>
            </a:xfrm>
            <a:custGeom>
              <a:avLst/>
              <a:gdLst/>
              <a:ahLst/>
              <a:cxnLst/>
              <a:rect l="l" t="t" r="r" b="b"/>
              <a:pathLst>
                <a:path w="7434580" h="1921281">
                  <a:moveTo>
                    <a:pt x="967105" y="1921281"/>
                  </a:moveTo>
                  <a:lnTo>
                    <a:pt x="7434580" y="1921281"/>
                  </a:lnTo>
                  <a:lnTo>
                    <a:pt x="6596380" y="1101003"/>
                  </a:lnTo>
                  <a:cubicBezTo>
                    <a:pt x="6556883" y="1062369"/>
                    <a:pt x="6536563" y="1011188"/>
                    <a:pt x="6536563" y="960132"/>
                  </a:cubicBezTo>
                  <a:cubicBezTo>
                    <a:pt x="6536563" y="909076"/>
                    <a:pt x="6556375" y="858392"/>
                    <a:pt x="6596380" y="819261"/>
                  </a:cubicBezTo>
                  <a:lnTo>
                    <a:pt x="7434072" y="0"/>
                  </a:lnTo>
                  <a:lnTo>
                    <a:pt x="967105" y="0"/>
                  </a:lnTo>
                  <a:lnTo>
                    <a:pt x="0" y="959511"/>
                  </a:lnTo>
                  <a:lnTo>
                    <a:pt x="967105" y="1921154"/>
                  </a:lnTo>
                  <a:close/>
                </a:path>
              </a:pathLst>
            </a:custGeom>
            <a:grpFill/>
          </p:spPr>
          <p:txBody>
            <a:bodyPr/>
            <a:lstStyle/>
            <a:p>
              <a:endParaRPr lang="en-US"/>
            </a:p>
          </p:txBody>
        </p:sp>
      </p:grpSp>
      <p:sp>
        <p:nvSpPr>
          <p:cNvPr id="42" name="TextBox 42"/>
          <p:cNvSpPr txBox="1"/>
          <p:nvPr/>
        </p:nvSpPr>
        <p:spPr>
          <a:xfrm>
            <a:off x="6008502" y="3928877"/>
            <a:ext cx="4594212" cy="1048683"/>
          </a:xfrm>
          <a:prstGeom prst="rect">
            <a:avLst/>
          </a:prstGeom>
        </p:spPr>
        <p:txBody>
          <a:bodyPr lIns="0" tIns="0" rIns="0" bIns="0" rtlCol="0" anchor="t">
            <a:spAutoFit/>
          </a:bodyPr>
          <a:lstStyle/>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Nida Jackson</a:t>
            </a:r>
          </a:p>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Senior GIS Specialist</a:t>
            </a:r>
          </a:p>
          <a:p>
            <a:pPr marL="0" lvl="0" indent="0" algn="l">
              <a:lnSpc>
                <a:spcPts val="2818"/>
              </a:lnSpc>
              <a:spcBef>
                <a:spcPct val="0"/>
              </a:spcBef>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dirty="0">
                <a:solidFill>
                  <a:srgbClr val="FFFFFF"/>
                </a:solidFill>
                <a:latin typeface="Roboto" panose="02000000000000000000" pitchFamily="2" charset="0"/>
                <a:ea typeface="Roboto" panose="02000000000000000000" pitchFamily="2" charset="0"/>
                <a:cs typeface="Roboto" panose="02000000000000000000" pitchFamily="2" charset="0"/>
                <a:hlinkClick r:id="rId10" tooltip="mailto:nida@al911board.com"/>
              </a:rPr>
              <a:t>nida@al911board.com</a:t>
            </a: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 </a:t>
            </a:r>
          </a:p>
        </p:txBody>
      </p:sp>
      <p:grpSp>
        <p:nvGrpSpPr>
          <p:cNvPr id="43" name="Group 43"/>
          <p:cNvGrpSpPr/>
          <p:nvPr/>
        </p:nvGrpSpPr>
        <p:grpSpPr>
          <a:xfrm>
            <a:off x="12371336" y="1519911"/>
            <a:ext cx="5916664" cy="1537801"/>
            <a:chOff x="0" y="0"/>
            <a:chExt cx="7374240" cy="1916640"/>
          </a:xfrm>
        </p:grpSpPr>
        <p:sp>
          <p:nvSpPr>
            <p:cNvPr id="44" name="Freeform 44"/>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45A4AE"/>
            </a:solidFill>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grpSp>
      <p:sp>
        <p:nvSpPr>
          <p:cNvPr id="45" name="TextBox 45"/>
          <p:cNvSpPr txBox="1"/>
          <p:nvPr/>
        </p:nvSpPr>
        <p:spPr>
          <a:xfrm>
            <a:off x="7942291" y="1798556"/>
            <a:ext cx="4594212" cy="1048683"/>
          </a:xfrm>
          <a:prstGeom prst="rect">
            <a:avLst/>
          </a:prstGeom>
        </p:spPr>
        <p:txBody>
          <a:bodyPr lIns="0" tIns="0" rIns="0" bIns="0" rtlCol="0" anchor="t">
            <a:spAutoFit/>
          </a:bodyPr>
          <a:lstStyle/>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Leah Missildine</a:t>
            </a:r>
          </a:p>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Executive Director</a:t>
            </a:r>
          </a:p>
          <a:p>
            <a:pPr marL="0" lvl="0" indent="0" algn="l">
              <a:lnSpc>
                <a:spcPts val="2818"/>
              </a:lnSpc>
              <a:spcBef>
                <a:spcPct val="0"/>
              </a:spcBef>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dirty="0">
                <a:solidFill>
                  <a:srgbClr val="FFFFFF"/>
                </a:solidFill>
                <a:latin typeface="Roboto" panose="02000000000000000000" pitchFamily="2" charset="0"/>
                <a:ea typeface="Roboto" panose="02000000000000000000" pitchFamily="2" charset="0"/>
                <a:cs typeface="Roboto" panose="02000000000000000000" pitchFamily="2" charset="0"/>
                <a:hlinkClick r:id="rId6" tooltip="mailto:leah@al911board.com"/>
              </a:rPr>
              <a:t>leah@al911board.com</a:t>
            </a:r>
          </a:p>
        </p:txBody>
      </p:sp>
      <p:sp>
        <p:nvSpPr>
          <p:cNvPr id="46" name="TextBox 46"/>
          <p:cNvSpPr txBox="1"/>
          <p:nvPr/>
        </p:nvSpPr>
        <p:spPr>
          <a:xfrm>
            <a:off x="13344658" y="1798556"/>
            <a:ext cx="4594212" cy="1048683"/>
          </a:xfrm>
          <a:prstGeom prst="rect">
            <a:avLst/>
          </a:prstGeom>
        </p:spPr>
        <p:txBody>
          <a:bodyPr lIns="0" tIns="0" rIns="0" bIns="0" rtlCol="0" anchor="t">
            <a:spAutoFit/>
          </a:bodyPr>
          <a:lstStyle/>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Adam Brown</a:t>
            </a:r>
          </a:p>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Deputy Director</a:t>
            </a:r>
          </a:p>
          <a:p>
            <a:pPr marL="0" lvl="0" indent="0" algn="l">
              <a:lnSpc>
                <a:spcPts val="2818"/>
              </a:lnSpc>
              <a:spcBef>
                <a:spcPct val="0"/>
              </a:spcBef>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dirty="0">
                <a:solidFill>
                  <a:srgbClr val="FFFFFF"/>
                </a:solidFill>
                <a:latin typeface="Roboto" panose="02000000000000000000" pitchFamily="2" charset="0"/>
                <a:ea typeface="Roboto" panose="02000000000000000000" pitchFamily="2" charset="0"/>
                <a:cs typeface="Roboto" panose="02000000000000000000" pitchFamily="2" charset="0"/>
                <a:hlinkClick r:id="rId11" tooltip="mailto:adam@al911board.com"/>
              </a:rPr>
              <a:t>adam@al911board.com</a:t>
            </a:r>
          </a:p>
        </p:txBody>
      </p:sp>
      <p:sp>
        <p:nvSpPr>
          <p:cNvPr id="47" name="TextBox 47"/>
          <p:cNvSpPr txBox="1"/>
          <p:nvPr/>
        </p:nvSpPr>
        <p:spPr>
          <a:xfrm>
            <a:off x="11260535" y="6088064"/>
            <a:ext cx="5159171" cy="1048683"/>
          </a:xfrm>
          <a:prstGeom prst="rect">
            <a:avLst/>
          </a:prstGeom>
        </p:spPr>
        <p:txBody>
          <a:bodyPr lIns="0" tIns="0" rIns="0" bIns="0" rtlCol="0" anchor="t">
            <a:spAutoFit/>
          </a:bodyPr>
          <a:lstStyle/>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Daniel Hipps</a:t>
            </a:r>
          </a:p>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Education and Outreach Specialist</a:t>
            </a:r>
          </a:p>
          <a:p>
            <a:pPr marL="0" lvl="0" indent="0" algn="l">
              <a:lnSpc>
                <a:spcPts val="2818"/>
              </a:lnSpc>
              <a:spcBef>
                <a:spcPct val="0"/>
              </a:spcBef>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dirty="0">
                <a:solidFill>
                  <a:srgbClr val="FFFFFF"/>
                </a:solidFill>
                <a:latin typeface="Roboto" panose="02000000000000000000" pitchFamily="2" charset="0"/>
                <a:ea typeface="Roboto" panose="02000000000000000000" pitchFamily="2" charset="0"/>
                <a:cs typeface="Roboto" panose="02000000000000000000" pitchFamily="2" charset="0"/>
                <a:hlinkClick r:id="rId12" tooltip="mailto:daniel@al911board.com"/>
              </a:rPr>
              <a:t>daniel@al911board.com</a:t>
            </a:r>
          </a:p>
        </p:txBody>
      </p:sp>
      <p:grpSp>
        <p:nvGrpSpPr>
          <p:cNvPr id="48" name="Group 48"/>
          <p:cNvGrpSpPr/>
          <p:nvPr/>
        </p:nvGrpSpPr>
        <p:grpSpPr>
          <a:xfrm>
            <a:off x="2944229" y="5725953"/>
            <a:ext cx="1325169" cy="1911096"/>
            <a:chOff x="46222" y="197709"/>
            <a:chExt cx="1474216" cy="2193162"/>
          </a:xfrm>
        </p:grpSpPr>
        <p:sp>
          <p:nvSpPr>
            <p:cNvPr id="49" name="Freeform 49"/>
            <p:cNvSpPr/>
            <p:nvPr/>
          </p:nvSpPr>
          <p:spPr>
            <a:xfrm>
              <a:off x="46222" y="197709"/>
              <a:ext cx="1474216" cy="2193162"/>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45A4AE"/>
            </a:solidFill>
          </p:spPr>
          <p:txBody>
            <a:bodyPr/>
            <a:lstStyle/>
            <a:p>
              <a:endParaRPr lang="en-US" dirty="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6" name="Freeform 6"/>
          <p:cNvSpPr/>
          <p:nvPr/>
        </p:nvSpPr>
        <p:spPr>
          <a:xfrm rot="-10800000">
            <a:off x="9771466" y="5125830"/>
            <a:ext cx="6840134" cy="509001"/>
          </a:xfrm>
          <a:custGeom>
            <a:avLst/>
            <a:gdLst/>
            <a:ahLst/>
            <a:cxnLst/>
            <a:rect l="l" t="t" r="r" b="b"/>
            <a:pathLst>
              <a:path w="6840134" h="509001">
                <a:moveTo>
                  <a:pt x="0" y="0"/>
                </a:moveTo>
                <a:lnTo>
                  <a:pt x="6840134" y="0"/>
                </a:lnTo>
                <a:lnTo>
                  <a:pt x="6840134" y="509001"/>
                </a:lnTo>
                <a:lnTo>
                  <a:pt x="0" y="509001"/>
                </a:lnTo>
                <a:lnTo>
                  <a:pt x="0" y="0"/>
                </a:lnTo>
                <a:close/>
              </a:path>
            </a:pathLst>
          </a:custGeom>
          <a:blipFill>
            <a:blip r:embed="rId2">
              <a:alphaModFix amt="72000"/>
            </a:blip>
            <a:stretch>
              <a:fillRect b="-286352"/>
            </a:stretch>
          </a:blipFill>
        </p:spPr>
        <p:txBody>
          <a:bodyPr/>
          <a:lstStyle/>
          <a:p>
            <a:endParaRPr lang="en-US"/>
          </a:p>
        </p:txBody>
      </p:sp>
      <p:grpSp>
        <p:nvGrpSpPr>
          <p:cNvPr id="7" name="Group 7"/>
          <p:cNvGrpSpPr/>
          <p:nvPr/>
        </p:nvGrpSpPr>
        <p:grpSpPr>
          <a:xfrm>
            <a:off x="9694333" y="2551424"/>
            <a:ext cx="7053416" cy="2522818"/>
            <a:chOff x="0" y="0"/>
            <a:chExt cx="1632342" cy="583845"/>
          </a:xfrm>
        </p:grpSpPr>
        <p:sp>
          <p:nvSpPr>
            <p:cNvPr id="8" name="Freeform 8"/>
            <p:cNvSpPr/>
            <p:nvPr/>
          </p:nvSpPr>
          <p:spPr>
            <a:xfrm>
              <a:off x="0" y="0"/>
              <a:ext cx="1632342" cy="583845"/>
            </a:xfrm>
            <a:custGeom>
              <a:avLst/>
              <a:gdLst/>
              <a:ahLst/>
              <a:cxnLst/>
              <a:rect l="l" t="t" r="r" b="b"/>
              <a:pathLst>
                <a:path w="1632342" h="583845">
                  <a:moveTo>
                    <a:pt x="35124" y="0"/>
                  </a:moveTo>
                  <a:lnTo>
                    <a:pt x="1597218" y="0"/>
                  </a:lnTo>
                  <a:cubicBezTo>
                    <a:pt x="1616617" y="0"/>
                    <a:pt x="1632342" y="15725"/>
                    <a:pt x="1632342" y="35124"/>
                  </a:cubicBezTo>
                  <a:lnTo>
                    <a:pt x="1632342" y="548721"/>
                  </a:lnTo>
                  <a:cubicBezTo>
                    <a:pt x="1632342" y="558037"/>
                    <a:pt x="1628641" y="566971"/>
                    <a:pt x="1622055" y="573558"/>
                  </a:cubicBezTo>
                  <a:cubicBezTo>
                    <a:pt x="1615468" y="580145"/>
                    <a:pt x="1606534" y="583845"/>
                    <a:pt x="1597218" y="583845"/>
                  </a:cubicBezTo>
                  <a:lnTo>
                    <a:pt x="35124" y="583845"/>
                  </a:lnTo>
                  <a:cubicBezTo>
                    <a:pt x="15725" y="583845"/>
                    <a:pt x="0" y="568120"/>
                    <a:pt x="0" y="548721"/>
                  </a:cubicBezTo>
                  <a:lnTo>
                    <a:pt x="0" y="35124"/>
                  </a:lnTo>
                  <a:cubicBezTo>
                    <a:pt x="0" y="25808"/>
                    <a:pt x="3701" y="16874"/>
                    <a:pt x="10287" y="10287"/>
                  </a:cubicBezTo>
                  <a:cubicBezTo>
                    <a:pt x="16874" y="3701"/>
                    <a:pt x="25808" y="0"/>
                    <a:pt x="35124" y="0"/>
                  </a:cubicBezTo>
                  <a:close/>
                </a:path>
              </a:pathLst>
            </a:custGeom>
            <a:solidFill>
              <a:srgbClr val="F8F8F8"/>
            </a:solidFill>
            <a:ln w="104775" cap="rnd">
              <a:solidFill>
                <a:srgbClr val="E45624"/>
              </a:solidFill>
              <a:prstDash val="solid"/>
              <a:round/>
            </a:ln>
          </p:spPr>
          <p:txBody>
            <a:bodyPr/>
            <a:lstStyle/>
            <a:p>
              <a:endParaRPr lang="en-US"/>
            </a:p>
          </p:txBody>
        </p:sp>
        <p:sp>
          <p:nvSpPr>
            <p:cNvPr id="9" name="TextBox 9"/>
            <p:cNvSpPr txBox="1"/>
            <p:nvPr/>
          </p:nvSpPr>
          <p:spPr>
            <a:xfrm>
              <a:off x="0" y="-38100"/>
              <a:ext cx="1632342" cy="621945"/>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0" name="Freeform 10"/>
          <p:cNvSpPr/>
          <p:nvPr/>
        </p:nvSpPr>
        <p:spPr>
          <a:xfrm rot="-10800000">
            <a:off x="954746" y="8015744"/>
            <a:ext cx="6840134" cy="509001"/>
          </a:xfrm>
          <a:custGeom>
            <a:avLst/>
            <a:gdLst/>
            <a:ahLst/>
            <a:cxnLst/>
            <a:rect l="l" t="t" r="r" b="b"/>
            <a:pathLst>
              <a:path w="6840134" h="509001">
                <a:moveTo>
                  <a:pt x="0" y="0"/>
                </a:moveTo>
                <a:lnTo>
                  <a:pt x="6840134" y="0"/>
                </a:lnTo>
                <a:lnTo>
                  <a:pt x="6840134" y="509001"/>
                </a:lnTo>
                <a:lnTo>
                  <a:pt x="0" y="509001"/>
                </a:lnTo>
                <a:lnTo>
                  <a:pt x="0" y="0"/>
                </a:lnTo>
                <a:close/>
              </a:path>
            </a:pathLst>
          </a:custGeom>
          <a:blipFill>
            <a:blip r:embed="rId2">
              <a:alphaModFix amt="72000"/>
            </a:blip>
            <a:stretch>
              <a:fillRect b="-286352"/>
            </a:stretch>
          </a:blipFill>
        </p:spPr>
        <p:txBody>
          <a:bodyPr/>
          <a:lstStyle/>
          <a:p>
            <a:endParaRPr lang="en-US"/>
          </a:p>
        </p:txBody>
      </p:sp>
      <p:sp>
        <p:nvSpPr>
          <p:cNvPr id="14" name="Freeform 14"/>
          <p:cNvSpPr/>
          <p:nvPr/>
        </p:nvSpPr>
        <p:spPr>
          <a:xfrm rot="-10800000">
            <a:off x="9782114" y="8137171"/>
            <a:ext cx="6840134" cy="509001"/>
          </a:xfrm>
          <a:custGeom>
            <a:avLst/>
            <a:gdLst/>
            <a:ahLst/>
            <a:cxnLst/>
            <a:rect l="l" t="t" r="r" b="b"/>
            <a:pathLst>
              <a:path w="6840134" h="509001">
                <a:moveTo>
                  <a:pt x="0" y="0"/>
                </a:moveTo>
                <a:lnTo>
                  <a:pt x="6840134" y="0"/>
                </a:lnTo>
                <a:lnTo>
                  <a:pt x="6840134" y="509001"/>
                </a:lnTo>
                <a:lnTo>
                  <a:pt x="0" y="509001"/>
                </a:lnTo>
                <a:lnTo>
                  <a:pt x="0" y="0"/>
                </a:lnTo>
                <a:close/>
              </a:path>
            </a:pathLst>
          </a:custGeom>
          <a:blipFill>
            <a:blip r:embed="rId2">
              <a:alphaModFix amt="72000"/>
            </a:blip>
            <a:stretch>
              <a:fillRect b="-286352"/>
            </a:stretch>
          </a:blipFill>
        </p:spPr>
        <p:txBody>
          <a:bodyPr/>
          <a:lstStyle/>
          <a:p>
            <a:endParaRPr lang="en-US"/>
          </a:p>
        </p:txBody>
      </p:sp>
      <p:grpSp>
        <p:nvGrpSpPr>
          <p:cNvPr id="15" name="Group 15"/>
          <p:cNvGrpSpPr/>
          <p:nvPr/>
        </p:nvGrpSpPr>
        <p:grpSpPr>
          <a:xfrm>
            <a:off x="9694333" y="5695682"/>
            <a:ext cx="7053416" cy="3121806"/>
            <a:chOff x="0" y="-38100"/>
            <a:chExt cx="1632342" cy="786817"/>
          </a:xfrm>
        </p:grpSpPr>
        <p:sp>
          <p:nvSpPr>
            <p:cNvPr id="16" name="Freeform 16"/>
            <p:cNvSpPr/>
            <p:nvPr/>
          </p:nvSpPr>
          <p:spPr>
            <a:xfrm>
              <a:off x="0" y="2303"/>
              <a:ext cx="1632342" cy="746414"/>
            </a:xfrm>
            <a:custGeom>
              <a:avLst/>
              <a:gdLst/>
              <a:ahLst/>
              <a:cxnLst/>
              <a:rect l="l" t="t" r="r" b="b"/>
              <a:pathLst>
                <a:path w="1632342" h="746414">
                  <a:moveTo>
                    <a:pt x="35124" y="0"/>
                  </a:moveTo>
                  <a:lnTo>
                    <a:pt x="1597218" y="0"/>
                  </a:lnTo>
                  <a:cubicBezTo>
                    <a:pt x="1616617" y="0"/>
                    <a:pt x="1632342" y="15725"/>
                    <a:pt x="1632342" y="35124"/>
                  </a:cubicBezTo>
                  <a:lnTo>
                    <a:pt x="1632342" y="711291"/>
                  </a:lnTo>
                  <a:cubicBezTo>
                    <a:pt x="1632342" y="720606"/>
                    <a:pt x="1628641" y="729540"/>
                    <a:pt x="1622055" y="736127"/>
                  </a:cubicBezTo>
                  <a:cubicBezTo>
                    <a:pt x="1615468" y="742714"/>
                    <a:pt x="1606534" y="746414"/>
                    <a:pt x="1597218" y="746414"/>
                  </a:cubicBezTo>
                  <a:lnTo>
                    <a:pt x="35124" y="746414"/>
                  </a:lnTo>
                  <a:cubicBezTo>
                    <a:pt x="15725" y="746414"/>
                    <a:pt x="0" y="730689"/>
                    <a:pt x="0" y="711291"/>
                  </a:cubicBezTo>
                  <a:lnTo>
                    <a:pt x="0" y="35124"/>
                  </a:lnTo>
                  <a:cubicBezTo>
                    <a:pt x="0" y="25808"/>
                    <a:pt x="3701" y="16874"/>
                    <a:pt x="10287" y="10287"/>
                  </a:cubicBezTo>
                  <a:cubicBezTo>
                    <a:pt x="16874" y="3701"/>
                    <a:pt x="25808" y="0"/>
                    <a:pt x="35124" y="0"/>
                  </a:cubicBezTo>
                  <a:close/>
                </a:path>
              </a:pathLst>
            </a:custGeom>
            <a:solidFill>
              <a:srgbClr val="F8F8F8"/>
            </a:solidFill>
            <a:ln w="104775" cap="rnd">
              <a:solidFill>
                <a:srgbClr val="A6A6A6"/>
              </a:solidFill>
              <a:prstDash val="solid"/>
              <a:round/>
            </a:ln>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7" name="TextBox 17"/>
            <p:cNvSpPr txBox="1"/>
            <p:nvPr/>
          </p:nvSpPr>
          <p:spPr>
            <a:xfrm>
              <a:off x="0" y="-38100"/>
              <a:ext cx="1632342" cy="784514"/>
            </a:xfrm>
            <a:prstGeom prst="rect">
              <a:avLst/>
            </a:prstGeom>
          </p:spPr>
          <p:txBody>
            <a:bodyPr lIns="50800" tIns="50800" rIns="50800" bIns="50800" rtlCol="0" anchor="ctr"/>
            <a:lstStyle/>
            <a:p>
              <a:pPr marL="0" lvl="0" indent="0" algn="ctr">
                <a:lnSpc>
                  <a:spcPts val="2756"/>
                </a:lnSpc>
                <a:spcBef>
                  <a:spcPct val="0"/>
                </a:spcBef>
              </a:pPr>
              <a:endParaRPr>
                <a:latin typeface="Roboto" panose="02000000000000000000" pitchFamily="2" charset="0"/>
                <a:ea typeface="Roboto" panose="02000000000000000000" pitchFamily="2" charset="0"/>
                <a:cs typeface="Roboto" panose="02000000000000000000" pitchFamily="2" charset="0"/>
              </a:endParaRPr>
            </a:p>
          </p:txBody>
        </p:sp>
      </p:grpSp>
      <p:sp>
        <p:nvSpPr>
          <p:cNvPr id="20" name="Freeform 20"/>
          <p:cNvSpPr/>
          <p:nvPr/>
        </p:nvSpPr>
        <p:spPr>
          <a:xfrm>
            <a:off x="14351097" y="3118713"/>
            <a:ext cx="2100261" cy="1653478"/>
          </a:xfrm>
          <a:custGeom>
            <a:avLst/>
            <a:gdLst/>
            <a:ahLst/>
            <a:cxnLst/>
            <a:rect l="l" t="t" r="r" b="b"/>
            <a:pathLst>
              <a:path w="2100261" h="1653478">
                <a:moveTo>
                  <a:pt x="0" y="0"/>
                </a:moveTo>
                <a:lnTo>
                  <a:pt x="2100261" y="0"/>
                </a:lnTo>
                <a:lnTo>
                  <a:pt x="2100261" y="1653478"/>
                </a:lnTo>
                <a:lnTo>
                  <a:pt x="0" y="1653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2"/>
          <p:cNvSpPr txBox="1"/>
          <p:nvPr/>
        </p:nvSpPr>
        <p:spPr>
          <a:xfrm>
            <a:off x="9999798" y="6574043"/>
            <a:ext cx="4336419" cy="2326471"/>
          </a:xfrm>
          <a:prstGeom prst="rect">
            <a:avLst/>
          </a:prstGeom>
        </p:spPr>
        <p:txBody>
          <a:bodyPr wrap="square" lIns="0" tIns="0" rIns="0" bIns="0" rtlCol="0" anchor="t">
            <a:spAutoFit/>
          </a:bodyPr>
          <a:lstStyle/>
          <a:p>
            <a:pPr>
              <a:lnSpc>
                <a:spcPts val="2577"/>
              </a:lnSpc>
            </a:pPr>
            <a:r>
              <a:rPr lang="en-US" sz="2013" dirty="0">
                <a:solidFill>
                  <a:srgbClr val="231F20"/>
                </a:solidFill>
                <a:latin typeface="Roboto" panose="02000000000000000000" pitchFamily="2" charset="0"/>
                <a:ea typeface="Roboto" panose="02000000000000000000" pitchFamily="2" charset="0"/>
                <a:cs typeface="Roboto" panose="02000000000000000000" pitchFamily="2" charset="0"/>
              </a:rPr>
              <a:t>Have you had a staffing change? If that person is ALPST certified or answering 911 calls, please fill out this </a:t>
            </a:r>
            <a:r>
              <a:rPr lang="en-US" sz="2013" u="sng" dirty="0">
                <a:solidFill>
                  <a:srgbClr val="231F20"/>
                </a:solidFill>
                <a:latin typeface="Roboto" panose="02000000000000000000" pitchFamily="2" charset="0"/>
                <a:ea typeface="Roboto" panose="02000000000000000000" pitchFamily="2" charset="0"/>
                <a:cs typeface="Roboto" panose="02000000000000000000" pitchFamily="2" charset="0"/>
                <a:hlinkClick r:id="rId5" tooltip="https://al911board.docuware.cloud/DocuWare/Forms/pst-certification-status-form?orgID=d3fa1332-46cd-479e-9b76-3097f5c11ae5"/>
              </a:rPr>
              <a:t>form</a:t>
            </a:r>
            <a:r>
              <a:rPr lang="en-US" sz="2013" dirty="0">
                <a:solidFill>
                  <a:srgbClr val="231F20"/>
                </a:solidFill>
                <a:latin typeface="Roboto" panose="02000000000000000000" pitchFamily="2" charset="0"/>
                <a:ea typeface="Roboto" panose="02000000000000000000" pitchFamily="2" charset="0"/>
                <a:cs typeface="Roboto" panose="02000000000000000000" pitchFamily="2" charset="0"/>
              </a:rPr>
              <a:t>. If that person is admin staff or otherwise does not answer 911 calls, fill out this </a:t>
            </a:r>
            <a:r>
              <a:rPr lang="en-US" sz="2013" u="sng" dirty="0">
                <a:solidFill>
                  <a:srgbClr val="231F20"/>
                </a:solidFill>
                <a:latin typeface="Roboto" panose="02000000000000000000" pitchFamily="2" charset="0"/>
                <a:ea typeface="Roboto" panose="02000000000000000000" pitchFamily="2" charset="0"/>
                <a:cs typeface="Roboto" panose="02000000000000000000" pitchFamily="2" charset="0"/>
                <a:hlinkClick r:id="rId6" tooltip="https://al911board.docuware.cloud/DocuWare/Forms/contact-update-form?orgID=d3fa1332-46cd-479e-9b76-3097f5c11ae5"/>
              </a:rPr>
              <a:t>form</a:t>
            </a:r>
            <a:r>
              <a:rPr lang="en-US" sz="2013" dirty="0">
                <a:solidFill>
                  <a:srgbClr val="231F20"/>
                </a:solidFill>
                <a:latin typeface="Roboto" panose="02000000000000000000" pitchFamily="2" charset="0"/>
                <a:ea typeface="Roboto" panose="02000000000000000000" pitchFamily="2" charset="0"/>
                <a:cs typeface="Roboto" panose="02000000000000000000" pitchFamily="2" charset="0"/>
              </a:rPr>
              <a:t>. </a:t>
            </a:r>
          </a:p>
          <a:p>
            <a:pPr marL="0" lvl="0" indent="0">
              <a:lnSpc>
                <a:spcPts val="2577"/>
              </a:lnSpc>
              <a:spcBef>
                <a:spcPct val="0"/>
              </a:spcBef>
            </a:pPr>
            <a:endParaRPr lang="en-US" sz="2013" dirty="0">
              <a:solidFill>
                <a:srgbClr val="231F20"/>
              </a:solidFill>
              <a:latin typeface="Roboto" panose="02000000000000000000" pitchFamily="2" charset="0"/>
              <a:ea typeface="Roboto" panose="02000000000000000000" pitchFamily="2" charset="0"/>
              <a:cs typeface="Roboto" panose="02000000000000000000" pitchFamily="2" charset="0"/>
            </a:endParaRPr>
          </a:p>
        </p:txBody>
      </p:sp>
      <p:sp>
        <p:nvSpPr>
          <p:cNvPr id="25" name="Freeform 25"/>
          <p:cNvSpPr/>
          <p:nvPr/>
        </p:nvSpPr>
        <p:spPr>
          <a:xfrm rot="-10800000">
            <a:off x="9765115" y="8825499"/>
            <a:ext cx="6840134" cy="509001"/>
          </a:xfrm>
          <a:custGeom>
            <a:avLst/>
            <a:gdLst/>
            <a:ahLst/>
            <a:cxnLst/>
            <a:rect l="l" t="t" r="r" b="b"/>
            <a:pathLst>
              <a:path w="6840134" h="509001">
                <a:moveTo>
                  <a:pt x="0" y="0"/>
                </a:moveTo>
                <a:lnTo>
                  <a:pt x="6840134" y="0"/>
                </a:lnTo>
                <a:lnTo>
                  <a:pt x="6840134" y="509002"/>
                </a:lnTo>
                <a:lnTo>
                  <a:pt x="0" y="509002"/>
                </a:lnTo>
                <a:lnTo>
                  <a:pt x="0" y="0"/>
                </a:lnTo>
                <a:close/>
              </a:path>
            </a:pathLst>
          </a:custGeom>
          <a:blipFill>
            <a:blip r:embed="rId2">
              <a:alphaModFix amt="72000"/>
            </a:blip>
            <a:stretch>
              <a:fillRect b="-286352"/>
            </a:stretch>
          </a:blipFill>
        </p:spPr>
        <p:txBody>
          <a:bodyPr/>
          <a:lstStyle/>
          <a:p>
            <a:endParaRPr lang="en-US"/>
          </a:p>
        </p:txBody>
      </p:sp>
      <p:sp>
        <p:nvSpPr>
          <p:cNvPr id="26" name="Freeform 26"/>
          <p:cNvSpPr/>
          <p:nvPr/>
        </p:nvSpPr>
        <p:spPr>
          <a:xfrm>
            <a:off x="14364549" y="6838314"/>
            <a:ext cx="2219210" cy="1392938"/>
          </a:xfrm>
          <a:custGeom>
            <a:avLst/>
            <a:gdLst/>
            <a:ahLst/>
            <a:cxnLst/>
            <a:rect l="l" t="t" r="r" b="b"/>
            <a:pathLst>
              <a:path w="2219210" h="1392938">
                <a:moveTo>
                  <a:pt x="0" y="0"/>
                </a:moveTo>
                <a:lnTo>
                  <a:pt x="2219210" y="0"/>
                </a:lnTo>
                <a:lnTo>
                  <a:pt x="2219210" y="1392939"/>
                </a:lnTo>
                <a:lnTo>
                  <a:pt x="0" y="139293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28" name="Freeform 28"/>
          <p:cNvSpPr/>
          <p:nvPr/>
        </p:nvSpPr>
        <p:spPr>
          <a:xfrm>
            <a:off x="17133869" y="8526406"/>
            <a:ext cx="953260" cy="879730"/>
          </a:xfrm>
          <a:custGeom>
            <a:avLst/>
            <a:gdLst/>
            <a:ahLst/>
            <a:cxnLst/>
            <a:rect l="l" t="t" r="r" b="b"/>
            <a:pathLst>
              <a:path w="953260" h="879730">
                <a:moveTo>
                  <a:pt x="0" y="0"/>
                </a:moveTo>
                <a:lnTo>
                  <a:pt x="953260" y="0"/>
                </a:lnTo>
                <a:lnTo>
                  <a:pt x="953260" y="879730"/>
                </a:lnTo>
                <a:lnTo>
                  <a:pt x="0" y="879730"/>
                </a:lnTo>
                <a:lnTo>
                  <a:pt x="0" y="0"/>
                </a:lnTo>
                <a:close/>
              </a:path>
            </a:pathLst>
          </a:custGeom>
          <a:blipFill>
            <a:blip r:embed="rId9"/>
            <a:stretch>
              <a:fillRect/>
            </a:stretch>
          </a:blipFill>
        </p:spPr>
        <p:txBody>
          <a:bodyPr/>
          <a:lstStyle/>
          <a:p>
            <a:endParaRPr lang="en-US"/>
          </a:p>
        </p:txBody>
      </p:sp>
      <p:sp>
        <p:nvSpPr>
          <p:cNvPr id="30" name="TextBox 30"/>
          <p:cNvSpPr txBox="1"/>
          <p:nvPr/>
        </p:nvSpPr>
        <p:spPr>
          <a:xfrm>
            <a:off x="10076457" y="2853650"/>
            <a:ext cx="4183100" cy="2566657"/>
          </a:xfrm>
          <a:prstGeom prst="rect">
            <a:avLst/>
          </a:prstGeom>
        </p:spPr>
        <p:txBody>
          <a:bodyPr lIns="0" tIns="0" rIns="0" bIns="0" rtlCol="0" anchor="t">
            <a:spAutoFit/>
          </a:bodyPr>
          <a:lstStyle/>
          <a:p>
            <a:pPr>
              <a:lnSpc>
                <a:spcPts val="3985"/>
              </a:lnSpc>
            </a:pPr>
            <a:r>
              <a:rPr lang="en-US" sz="3113" dirty="0">
                <a:solidFill>
                  <a:srgbClr val="231F20"/>
                </a:solidFill>
                <a:latin typeface="Roboto" panose="02000000000000000000" pitchFamily="2" charset="0"/>
                <a:ea typeface="Roboto" panose="02000000000000000000" pitchFamily="2" charset="0"/>
                <a:cs typeface="Roboto" panose="02000000000000000000" pitchFamily="2" charset="0"/>
              </a:rPr>
              <a:t>Upload, validate, aggregate your GIS data to the State office VEP.</a:t>
            </a:r>
          </a:p>
          <a:p>
            <a:pPr marL="0" lvl="0" indent="0">
              <a:lnSpc>
                <a:spcPts val="4497"/>
              </a:lnSpc>
              <a:spcBef>
                <a:spcPct val="0"/>
              </a:spcBef>
            </a:pPr>
            <a:endParaRPr lang="en-US" sz="3113" dirty="0">
              <a:solidFill>
                <a:srgbClr val="231F20"/>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31"/>
          <p:cNvSpPr txBox="1"/>
          <p:nvPr/>
        </p:nvSpPr>
        <p:spPr>
          <a:xfrm>
            <a:off x="9964462" y="6110546"/>
            <a:ext cx="4100514" cy="376096"/>
          </a:xfrm>
          <a:prstGeom prst="rect">
            <a:avLst/>
          </a:prstGeom>
        </p:spPr>
        <p:txBody>
          <a:bodyPr lIns="0" tIns="0" rIns="0" bIns="0" rtlCol="0" anchor="t">
            <a:spAutoFit/>
          </a:bodyPr>
          <a:lstStyle/>
          <a:p>
            <a:pPr marL="0" lvl="0" indent="0">
              <a:lnSpc>
                <a:spcPts val="3017"/>
              </a:lnSpc>
              <a:spcBef>
                <a:spcPct val="0"/>
              </a:spcBef>
            </a:pPr>
            <a:r>
              <a:rPr lang="en-US" sz="2357" dirty="0">
                <a:solidFill>
                  <a:srgbClr val="333231"/>
                </a:solidFill>
                <a:latin typeface="Roboto" panose="02000000000000000000" pitchFamily="2" charset="0"/>
                <a:ea typeface="Roboto" panose="02000000000000000000" pitchFamily="2" charset="0"/>
                <a:cs typeface="Roboto" panose="02000000000000000000" pitchFamily="2" charset="0"/>
              </a:rPr>
              <a:t>STAFFING CHANGES</a:t>
            </a:r>
          </a:p>
        </p:txBody>
      </p:sp>
      <p:sp>
        <p:nvSpPr>
          <p:cNvPr id="33" name="TextBox 33"/>
          <p:cNvSpPr txBox="1"/>
          <p:nvPr/>
        </p:nvSpPr>
        <p:spPr>
          <a:xfrm>
            <a:off x="3496531" y="378443"/>
            <a:ext cx="11294937" cy="852749"/>
          </a:xfrm>
          <a:prstGeom prst="rect">
            <a:avLst/>
          </a:prstGeom>
        </p:spPr>
        <p:txBody>
          <a:bodyPr lIns="0" tIns="0" rIns="0" bIns="0" rtlCol="0" anchor="t">
            <a:spAutoFit/>
          </a:bodyPr>
          <a:lstStyle/>
          <a:p>
            <a:pPr marL="0" lvl="0" indent="0" algn="ctr">
              <a:lnSpc>
                <a:spcPts val="7073"/>
              </a:lnSpc>
              <a:spcBef>
                <a:spcPct val="0"/>
              </a:spcBef>
            </a:pPr>
            <a:r>
              <a:rPr lang="en-US" sz="5052" b="1" spc="308" dirty="0">
                <a:solidFill>
                  <a:srgbClr val="343432"/>
                </a:solidFill>
                <a:latin typeface="Roboto" panose="02000000000000000000" pitchFamily="2" charset="0"/>
                <a:ea typeface="Roboto" panose="02000000000000000000" pitchFamily="2" charset="0"/>
                <a:cs typeface="Roboto" panose="02000000000000000000" pitchFamily="2" charset="0"/>
              </a:rPr>
              <a:t>DEADLINES AND REMINDERS</a:t>
            </a:r>
          </a:p>
        </p:txBody>
      </p:sp>
      <p:grpSp>
        <p:nvGrpSpPr>
          <p:cNvPr id="52" name="Group 51">
            <a:extLst>
              <a:ext uri="{FF2B5EF4-FFF2-40B4-BE49-F238E27FC236}">
                <a16:creationId xmlns:a16="http://schemas.microsoft.com/office/drawing/2014/main" id="{3B150E79-660A-1F71-372E-1CE527152133}"/>
              </a:ext>
            </a:extLst>
          </p:cNvPr>
          <p:cNvGrpSpPr/>
          <p:nvPr/>
        </p:nvGrpSpPr>
        <p:grpSpPr>
          <a:xfrm>
            <a:off x="912190" y="5146390"/>
            <a:ext cx="7053416" cy="3503650"/>
            <a:chOff x="1642714" y="6416052"/>
            <a:chExt cx="7053416" cy="3503650"/>
          </a:xfrm>
        </p:grpSpPr>
        <p:grpSp>
          <p:nvGrpSpPr>
            <p:cNvPr id="11" name="Group 11"/>
            <p:cNvGrpSpPr/>
            <p:nvPr/>
          </p:nvGrpSpPr>
          <p:grpSpPr>
            <a:xfrm>
              <a:off x="1642714" y="6416052"/>
              <a:ext cx="7053416" cy="2943477"/>
              <a:chOff x="0" y="0"/>
              <a:chExt cx="1632342" cy="746414"/>
            </a:xfrm>
          </p:grpSpPr>
          <p:sp>
            <p:nvSpPr>
              <p:cNvPr id="12" name="Freeform 12"/>
              <p:cNvSpPr/>
              <p:nvPr/>
            </p:nvSpPr>
            <p:spPr>
              <a:xfrm>
                <a:off x="0" y="0"/>
                <a:ext cx="1632342" cy="746414"/>
              </a:xfrm>
              <a:custGeom>
                <a:avLst/>
                <a:gdLst/>
                <a:ahLst/>
                <a:cxnLst/>
                <a:rect l="l" t="t" r="r" b="b"/>
                <a:pathLst>
                  <a:path w="1632342" h="746414">
                    <a:moveTo>
                      <a:pt x="35124" y="0"/>
                    </a:moveTo>
                    <a:lnTo>
                      <a:pt x="1597218" y="0"/>
                    </a:lnTo>
                    <a:cubicBezTo>
                      <a:pt x="1616617" y="0"/>
                      <a:pt x="1632342" y="15725"/>
                      <a:pt x="1632342" y="35124"/>
                    </a:cubicBezTo>
                    <a:lnTo>
                      <a:pt x="1632342" y="711291"/>
                    </a:lnTo>
                    <a:cubicBezTo>
                      <a:pt x="1632342" y="720606"/>
                      <a:pt x="1628641" y="729540"/>
                      <a:pt x="1622055" y="736127"/>
                    </a:cubicBezTo>
                    <a:cubicBezTo>
                      <a:pt x="1615468" y="742714"/>
                      <a:pt x="1606534" y="746414"/>
                      <a:pt x="1597218" y="746414"/>
                    </a:cubicBezTo>
                    <a:lnTo>
                      <a:pt x="35124" y="746414"/>
                    </a:lnTo>
                    <a:cubicBezTo>
                      <a:pt x="15725" y="746414"/>
                      <a:pt x="0" y="730689"/>
                      <a:pt x="0" y="711291"/>
                    </a:cubicBezTo>
                    <a:lnTo>
                      <a:pt x="0" y="35124"/>
                    </a:lnTo>
                    <a:cubicBezTo>
                      <a:pt x="0" y="25808"/>
                      <a:pt x="3701" y="16874"/>
                      <a:pt x="10287" y="10287"/>
                    </a:cubicBezTo>
                    <a:cubicBezTo>
                      <a:pt x="16874" y="3701"/>
                      <a:pt x="25808" y="0"/>
                      <a:pt x="35124" y="0"/>
                    </a:cubicBezTo>
                    <a:close/>
                  </a:path>
                </a:pathLst>
              </a:custGeom>
              <a:solidFill>
                <a:srgbClr val="F8F8F8"/>
              </a:solidFill>
              <a:ln w="104775" cap="rnd">
                <a:solidFill>
                  <a:srgbClr val="A7B151"/>
                </a:solidFill>
                <a:prstDash val="solid"/>
                <a:round/>
              </a:ln>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3" name="TextBox 13"/>
              <p:cNvSpPr txBox="1"/>
              <p:nvPr/>
            </p:nvSpPr>
            <p:spPr>
              <a:xfrm>
                <a:off x="0" y="-38100"/>
                <a:ext cx="1632342" cy="784514"/>
              </a:xfrm>
              <a:prstGeom prst="rect">
                <a:avLst/>
              </a:prstGeom>
            </p:spPr>
            <p:txBody>
              <a:bodyPr lIns="50800" tIns="50800" rIns="50800" bIns="50800" rtlCol="0" anchor="ctr"/>
              <a:lstStyle/>
              <a:p>
                <a:pPr marL="0" lvl="0" indent="0" algn="ctr">
                  <a:lnSpc>
                    <a:spcPts val="2756"/>
                  </a:lnSpc>
                  <a:spcBef>
                    <a:spcPct val="0"/>
                  </a:spcBef>
                </a:pPr>
                <a:endParaRPr>
                  <a:latin typeface="Roboto" panose="02000000000000000000" pitchFamily="2" charset="0"/>
                  <a:ea typeface="Roboto" panose="02000000000000000000" pitchFamily="2" charset="0"/>
                  <a:cs typeface="Roboto" panose="02000000000000000000" pitchFamily="2" charset="0"/>
                </a:endParaRPr>
              </a:p>
            </p:txBody>
          </p:sp>
        </p:grpSp>
        <p:sp>
          <p:nvSpPr>
            <p:cNvPr id="19" name="Freeform 19"/>
            <p:cNvSpPr/>
            <p:nvPr/>
          </p:nvSpPr>
          <p:spPr>
            <a:xfrm>
              <a:off x="6940668" y="7185148"/>
              <a:ext cx="1498770" cy="1205868"/>
            </a:xfrm>
            <a:custGeom>
              <a:avLst/>
              <a:gdLst/>
              <a:ahLst/>
              <a:cxnLst/>
              <a:rect l="l" t="t" r="r" b="b"/>
              <a:pathLst>
                <a:path w="1498770" h="1205868">
                  <a:moveTo>
                    <a:pt x="0" y="0"/>
                  </a:moveTo>
                  <a:lnTo>
                    <a:pt x="1498770" y="0"/>
                  </a:lnTo>
                  <a:lnTo>
                    <a:pt x="1498770" y="1205867"/>
                  </a:lnTo>
                  <a:lnTo>
                    <a:pt x="0" y="1205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1"/>
            <p:cNvSpPr txBox="1"/>
            <p:nvPr/>
          </p:nvSpPr>
          <p:spPr>
            <a:xfrm>
              <a:off x="2031290" y="6975192"/>
              <a:ext cx="4705570" cy="2659895"/>
            </a:xfrm>
            <a:prstGeom prst="rect">
              <a:avLst/>
            </a:prstGeom>
          </p:spPr>
          <p:txBody>
            <a:bodyPr lIns="0" tIns="0" rIns="0" bIns="0" rtlCol="0" anchor="t">
              <a:spAutoFit/>
            </a:bodyPr>
            <a:lstStyle/>
            <a:p>
              <a:pPr>
                <a:lnSpc>
                  <a:spcPts val="2577"/>
                </a:lnSpc>
              </a:pPr>
              <a:r>
                <a:rPr lang="en-US" sz="2013" dirty="0">
                  <a:solidFill>
                    <a:srgbClr val="231F20"/>
                  </a:solidFill>
                  <a:latin typeface="Roboto" panose="02000000000000000000" pitchFamily="2" charset="0"/>
                  <a:ea typeface="Roboto" panose="02000000000000000000" pitchFamily="2" charset="0"/>
                  <a:cs typeface="Roboto" panose="02000000000000000000" pitchFamily="2" charset="0"/>
                </a:rPr>
                <a:t>Request for Payment for PST Certification submissions made by the 10th will be paid out at the end of the month. Anything submitted after the 10th will be paid at the end of the following month. You can find more information </a:t>
              </a:r>
              <a:r>
                <a:rPr lang="en-US" sz="2013" u="sng" dirty="0">
                  <a:solidFill>
                    <a:srgbClr val="231F20"/>
                  </a:solidFill>
                  <a:latin typeface="Roboto" panose="02000000000000000000" pitchFamily="2" charset="0"/>
                  <a:ea typeface="Roboto" panose="02000000000000000000" pitchFamily="2" charset="0"/>
                  <a:cs typeface="Roboto" panose="02000000000000000000" pitchFamily="2" charset="0"/>
                  <a:hlinkClick r:id="rId12" tooltip="https://www.al911board.com/professionals/training/alabama-public-safety-telecommunicator-certification-program"/>
                </a:rPr>
                <a:t>on our website. </a:t>
              </a:r>
            </a:p>
            <a:p>
              <a:pPr marL="0" lvl="0" indent="0">
                <a:lnSpc>
                  <a:spcPts val="2577"/>
                </a:lnSpc>
                <a:spcBef>
                  <a:spcPct val="0"/>
                </a:spcBef>
              </a:pPr>
              <a:endParaRPr lang="en-US" sz="2013" u="sng" dirty="0">
                <a:solidFill>
                  <a:srgbClr val="231F20"/>
                </a:solidFill>
                <a:latin typeface="Roboto" panose="02000000000000000000" pitchFamily="2" charset="0"/>
                <a:ea typeface="Roboto" panose="02000000000000000000" pitchFamily="2" charset="0"/>
                <a:cs typeface="Roboto" panose="02000000000000000000" pitchFamily="2" charset="0"/>
                <a:hlinkClick r:id="rId12" tooltip="https://www.al911board.com/professionals/training/alabama-public-safety-telecommunicator-certification-program"/>
              </a:endParaRPr>
            </a:p>
          </p:txBody>
        </p:sp>
        <p:sp>
          <p:nvSpPr>
            <p:cNvPr id="24" name="Freeform 24"/>
            <p:cNvSpPr/>
            <p:nvPr/>
          </p:nvSpPr>
          <p:spPr>
            <a:xfrm rot="-10800000">
              <a:off x="1682752" y="9410701"/>
              <a:ext cx="6840134" cy="509001"/>
            </a:xfrm>
            <a:custGeom>
              <a:avLst/>
              <a:gdLst/>
              <a:ahLst/>
              <a:cxnLst/>
              <a:rect l="l" t="t" r="r" b="b"/>
              <a:pathLst>
                <a:path w="6840134" h="509001">
                  <a:moveTo>
                    <a:pt x="0" y="0"/>
                  </a:moveTo>
                  <a:lnTo>
                    <a:pt x="6840134" y="0"/>
                  </a:lnTo>
                  <a:lnTo>
                    <a:pt x="6840134" y="509001"/>
                  </a:lnTo>
                  <a:lnTo>
                    <a:pt x="0" y="509001"/>
                  </a:lnTo>
                  <a:lnTo>
                    <a:pt x="0" y="0"/>
                  </a:lnTo>
                  <a:close/>
                </a:path>
              </a:pathLst>
            </a:custGeom>
            <a:blipFill>
              <a:blip r:embed="rId2">
                <a:alphaModFix amt="72000"/>
              </a:blip>
              <a:stretch>
                <a:fillRect b="-286352"/>
              </a:stretch>
            </a:blipFill>
          </p:spPr>
          <p:txBody>
            <a:bodyPr/>
            <a:lstStyle/>
            <a:p>
              <a:endParaRPr lang="en-US"/>
            </a:p>
          </p:txBody>
        </p:sp>
        <p:sp>
          <p:nvSpPr>
            <p:cNvPr id="34" name="TextBox 34"/>
            <p:cNvSpPr txBox="1"/>
            <p:nvPr/>
          </p:nvSpPr>
          <p:spPr>
            <a:xfrm>
              <a:off x="2054112" y="6521089"/>
              <a:ext cx="5898163" cy="376096"/>
            </a:xfrm>
            <a:prstGeom prst="rect">
              <a:avLst/>
            </a:prstGeom>
          </p:spPr>
          <p:txBody>
            <a:bodyPr lIns="0" tIns="0" rIns="0" bIns="0" rtlCol="0" anchor="t">
              <a:spAutoFit/>
            </a:bodyPr>
            <a:lstStyle/>
            <a:p>
              <a:pPr marL="0" lvl="0" indent="0">
                <a:lnSpc>
                  <a:spcPts val="3017"/>
                </a:lnSpc>
                <a:spcBef>
                  <a:spcPct val="0"/>
                </a:spcBef>
              </a:pPr>
              <a:r>
                <a:rPr lang="en-US" sz="2357" dirty="0">
                  <a:solidFill>
                    <a:srgbClr val="333231"/>
                  </a:solidFill>
                  <a:latin typeface="Roboto" panose="02000000000000000000" pitchFamily="2" charset="0"/>
                  <a:ea typeface="Roboto" panose="02000000000000000000" pitchFamily="2" charset="0"/>
                  <a:cs typeface="Roboto" panose="02000000000000000000" pitchFamily="2" charset="0"/>
                </a:rPr>
                <a:t>PST CERTIFICATION REIMBURSEMENT</a:t>
              </a:r>
            </a:p>
          </p:txBody>
        </p:sp>
      </p:grpSp>
      <p:grpSp>
        <p:nvGrpSpPr>
          <p:cNvPr id="51" name="Group 50">
            <a:extLst>
              <a:ext uri="{FF2B5EF4-FFF2-40B4-BE49-F238E27FC236}">
                <a16:creationId xmlns:a16="http://schemas.microsoft.com/office/drawing/2014/main" id="{ECC69887-68E8-B4D4-B5BF-DC3EE03C715F}"/>
              </a:ext>
            </a:extLst>
          </p:cNvPr>
          <p:cNvGrpSpPr/>
          <p:nvPr/>
        </p:nvGrpSpPr>
        <p:grpSpPr>
          <a:xfrm>
            <a:off x="977158" y="2831480"/>
            <a:ext cx="7053416" cy="1984284"/>
            <a:chOff x="1641078" y="4458496"/>
            <a:chExt cx="7053416" cy="1984284"/>
          </a:xfrm>
        </p:grpSpPr>
        <p:sp>
          <p:nvSpPr>
            <p:cNvPr id="2" name="Freeform 2"/>
            <p:cNvSpPr/>
            <p:nvPr/>
          </p:nvSpPr>
          <p:spPr>
            <a:xfrm rot="-10800000">
              <a:off x="1682752" y="5933779"/>
              <a:ext cx="6840134" cy="509001"/>
            </a:xfrm>
            <a:custGeom>
              <a:avLst/>
              <a:gdLst/>
              <a:ahLst/>
              <a:cxnLst/>
              <a:rect l="l" t="t" r="r" b="b"/>
              <a:pathLst>
                <a:path w="6840134" h="509001">
                  <a:moveTo>
                    <a:pt x="0" y="0"/>
                  </a:moveTo>
                  <a:lnTo>
                    <a:pt x="6840134" y="0"/>
                  </a:lnTo>
                  <a:lnTo>
                    <a:pt x="6840134" y="509001"/>
                  </a:lnTo>
                  <a:lnTo>
                    <a:pt x="0" y="509001"/>
                  </a:lnTo>
                  <a:lnTo>
                    <a:pt x="0" y="0"/>
                  </a:lnTo>
                  <a:close/>
                </a:path>
              </a:pathLst>
            </a:custGeom>
            <a:blipFill>
              <a:blip r:embed="rId2">
                <a:alphaModFix amt="72000"/>
              </a:blip>
              <a:stretch>
                <a:fillRect b="-286352"/>
              </a:stretch>
            </a:blipFill>
          </p:spPr>
          <p:txBody>
            <a:bodyPr/>
            <a:lstStyle/>
            <a:p>
              <a:endParaRPr lang="en-US"/>
            </a:p>
          </p:txBody>
        </p:sp>
        <p:sp>
          <p:nvSpPr>
            <p:cNvPr id="36" name="Freeform 4">
              <a:extLst>
                <a:ext uri="{FF2B5EF4-FFF2-40B4-BE49-F238E27FC236}">
                  <a16:creationId xmlns:a16="http://schemas.microsoft.com/office/drawing/2014/main" id="{53421A93-A65F-F370-2B94-52F36CB84FEF}"/>
                </a:ext>
              </a:extLst>
            </p:cNvPr>
            <p:cNvSpPr/>
            <p:nvPr/>
          </p:nvSpPr>
          <p:spPr>
            <a:xfrm>
              <a:off x="1641078" y="4458496"/>
              <a:ext cx="7053416" cy="1581810"/>
            </a:xfrm>
            <a:custGeom>
              <a:avLst/>
              <a:gdLst/>
              <a:ahLst/>
              <a:cxnLst/>
              <a:rect l="l" t="t" r="r" b="b"/>
              <a:pathLst>
                <a:path w="1632342" h="575552">
                  <a:moveTo>
                    <a:pt x="35124" y="0"/>
                  </a:moveTo>
                  <a:lnTo>
                    <a:pt x="1597218" y="0"/>
                  </a:lnTo>
                  <a:cubicBezTo>
                    <a:pt x="1616617" y="0"/>
                    <a:pt x="1632342" y="15725"/>
                    <a:pt x="1632342" y="35124"/>
                  </a:cubicBezTo>
                  <a:lnTo>
                    <a:pt x="1632342" y="540428"/>
                  </a:lnTo>
                  <a:cubicBezTo>
                    <a:pt x="1632342" y="549744"/>
                    <a:pt x="1628641" y="558677"/>
                    <a:pt x="1622055" y="565264"/>
                  </a:cubicBezTo>
                  <a:cubicBezTo>
                    <a:pt x="1615468" y="571851"/>
                    <a:pt x="1606534" y="575552"/>
                    <a:pt x="1597218" y="575552"/>
                  </a:cubicBezTo>
                  <a:lnTo>
                    <a:pt x="35124" y="575552"/>
                  </a:lnTo>
                  <a:cubicBezTo>
                    <a:pt x="15725" y="575552"/>
                    <a:pt x="0" y="559826"/>
                    <a:pt x="0" y="540428"/>
                  </a:cubicBezTo>
                  <a:lnTo>
                    <a:pt x="0" y="35124"/>
                  </a:lnTo>
                  <a:cubicBezTo>
                    <a:pt x="0" y="25808"/>
                    <a:pt x="3701" y="16874"/>
                    <a:pt x="10287" y="10287"/>
                  </a:cubicBezTo>
                  <a:cubicBezTo>
                    <a:pt x="16874" y="3701"/>
                    <a:pt x="25808" y="0"/>
                    <a:pt x="35124" y="0"/>
                  </a:cubicBezTo>
                  <a:close/>
                </a:path>
              </a:pathLst>
            </a:custGeom>
            <a:solidFill>
              <a:srgbClr val="F8F8F8"/>
            </a:solidFill>
            <a:ln w="104775" cap="rnd">
              <a:solidFill>
                <a:srgbClr val="F48044"/>
              </a:solidFill>
              <a:prstDash val="solid"/>
              <a:round/>
            </a:ln>
          </p:spPr>
          <p:txBody>
            <a:bodyPr/>
            <a:lstStyle/>
            <a:p>
              <a:endParaRPr lang="en-US" dirty="0"/>
            </a:p>
          </p:txBody>
        </p:sp>
        <p:sp>
          <p:nvSpPr>
            <p:cNvPr id="41" name="TextBox 32">
              <a:extLst>
                <a:ext uri="{FF2B5EF4-FFF2-40B4-BE49-F238E27FC236}">
                  <a16:creationId xmlns:a16="http://schemas.microsoft.com/office/drawing/2014/main" id="{7670618F-FAEA-E68D-B73F-289D5D8E048F}"/>
                </a:ext>
              </a:extLst>
            </p:cNvPr>
            <p:cNvSpPr txBox="1"/>
            <p:nvPr/>
          </p:nvSpPr>
          <p:spPr>
            <a:xfrm>
              <a:off x="1921643" y="4637700"/>
              <a:ext cx="4602882" cy="1146789"/>
            </a:xfrm>
            <a:prstGeom prst="rect">
              <a:avLst/>
            </a:prstGeom>
          </p:spPr>
          <p:txBody>
            <a:bodyPr lIns="0" tIns="0" rIns="0" bIns="0" rtlCol="0" anchor="t">
              <a:spAutoFit/>
            </a:bodyPr>
            <a:lstStyle/>
            <a:p>
              <a:pPr marL="0" lvl="0" indent="0">
                <a:lnSpc>
                  <a:spcPts val="3017"/>
                </a:lnSpc>
                <a:spcBef>
                  <a:spcPct val="0"/>
                </a:spcBef>
              </a:pPr>
              <a:r>
                <a:rPr lang="en-US" sz="2357" dirty="0">
                  <a:solidFill>
                    <a:srgbClr val="333231"/>
                  </a:solidFill>
                  <a:latin typeface="Roboto" panose="02000000000000000000" pitchFamily="2" charset="0"/>
                  <a:ea typeface="Roboto" panose="02000000000000000000" pitchFamily="2" charset="0"/>
                  <a:cs typeface="Roboto" panose="02000000000000000000" pitchFamily="2" charset="0"/>
                </a:rPr>
                <a:t>FY24 Legacy 9-1-1 Cost Reimbursement program is open! The new form is </a:t>
              </a:r>
              <a:r>
                <a:rPr lang="en-US" sz="2357" dirty="0">
                  <a:solidFill>
                    <a:srgbClr val="333231"/>
                  </a:solidFill>
                  <a:latin typeface="Roboto" panose="02000000000000000000" pitchFamily="2" charset="0"/>
                  <a:ea typeface="Roboto" panose="02000000000000000000" pitchFamily="2" charset="0"/>
                  <a:cs typeface="Roboto" panose="02000000000000000000" pitchFamily="2" charset="0"/>
                  <a:hlinkClick r:id="rId13"/>
                </a:rPr>
                <a:t>here</a:t>
              </a:r>
              <a:r>
                <a:rPr lang="en-US" sz="2357" dirty="0">
                  <a:solidFill>
                    <a:srgbClr val="333231"/>
                  </a:solidFill>
                  <a:latin typeface="Roboto" panose="02000000000000000000" pitchFamily="2" charset="0"/>
                  <a:ea typeface="Roboto" panose="02000000000000000000" pitchFamily="2" charset="0"/>
                  <a:cs typeface="Roboto" panose="02000000000000000000" pitchFamily="2" charset="0"/>
                </a:rPr>
                <a:t>.</a:t>
              </a:r>
            </a:p>
          </p:txBody>
        </p:sp>
        <p:pic>
          <p:nvPicPr>
            <p:cNvPr id="43" name="Graphic 42" descr="Money with solid fill">
              <a:extLst>
                <a:ext uri="{FF2B5EF4-FFF2-40B4-BE49-F238E27FC236}">
                  <a16:creationId xmlns:a16="http://schemas.microsoft.com/office/drawing/2014/main" id="{33B9E660-BAC8-4699-1B53-4BA541CF20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025797">
              <a:off x="6853063" y="4576347"/>
              <a:ext cx="1216720" cy="1216720"/>
            </a:xfrm>
            <a:prstGeom prst="rect">
              <a:avLst/>
            </a:prstGeom>
          </p:spPr>
        </p:pic>
      </p:grpSp>
      <p:grpSp>
        <p:nvGrpSpPr>
          <p:cNvPr id="35" name="Group 34">
            <a:extLst>
              <a:ext uri="{FF2B5EF4-FFF2-40B4-BE49-F238E27FC236}">
                <a16:creationId xmlns:a16="http://schemas.microsoft.com/office/drawing/2014/main" id="{B3C9349F-4451-4BB5-F2BA-E2C4566279D3}"/>
              </a:ext>
            </a:extLst>
          </p:cNvPr>
          <p:cNvGrpSpPr/>
          <p:nvPr/>
        </p:nvGrpSpPr>
        <p:grpSpPr>
          <a:xfrm>
            <a:off x="-68925" y="9467564"/>
            <a:ext cx="18425849" cy="857536"/>
            <a:chOff x="-68925" y="9339961"/>
            <a:chExt cx="18425849" cy="950109"/>
          </a:xfrm>
        </p:grpSpPr>
        <p:grpSp>
          <p:nvGrpSpPr>
            <p:cNvPr id="37" name="Group 36">
              <a:extLst>
                <a:ext uri="{FF2B5EF4-FFF2-40B4-BE49-F238E27FC236}">
                  <a16:creationId xmlns:a16="http://schemas.microsoft.com/office/drawing/2014/main" id="{4B1395E5-A176-235A-F30C-96A678A74AD5}"/>
                </a:ext>
              </a:extLst>
            </p:cNvPr>
            <p:cNvGrpSpPr/>
            <p:nvPr/>
          </p:nvGrpSpPr>
          <p:grpSpPr>
            <a:xfrm>
              <a:off x="-68925" y="9339961"/>
              <a:ext cx="18425849" cy="950109"/>
              <a:chOff x="0" y="-38100"/>
              <a:chExt cx="4852899" cy="250235"/>
            </a:xfrm>
          </p:grpSpPr>
          <p:sp>
            <p:nvSpPr>
              <p:cNvPr id="48" name="Freeform 3">
                <a:extLst>
                  <a:ext uri="{FF2B5EF4-FFF2-40B4-BE49-F238E27FC236}">
                    <a16:creationId xmlns:a16="http://schemas.microsoft.com/office/drawing/2014/main" id="{463D6EA2-73CD-F14F-8B5F-CB859E4E19C1}"/>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TextBox 4">
                <a:extLst>
                  <a:ext uri="{FF2B5EF4-FFF2-40B4-BE49-F238E27FC236}">
                    <a16:creationId xmlns:a16="http://schemas.microsoft.com/office/drawing/2014/main" id="{9E9DDB6E-2F04-DCBB-4317-80DD2FBD30DB}"/>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38" name="Freeform 5">
              <a:extLst>
                <a:ext uri="{FF2B5EF4-FFF2-40B4-BE49-F238E27FC236}">
                  <a16:creationId xmlns:a16="http://schemas.microsoft.com/office/drawing/2014/main" id="{492AF14A-FED5-F0B8-B896-90FD39C5AA57}"/>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6">
              <a:extLst>
                <a:ext uri="{FF2B5EF4-FFF2-40B4-BE49-F238E27FC236}">
                  <a16:creationId xmlns:a16="http://schemas.microsoft.com/office/drawing/2014/main" id="{5EF12C97-3BC5-F935-8172-F071E14E5E39}"/>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7">
              <a:extLst>
                <a:ext uri="{FF2B5EF4-FFF2-40B4-BE49-F238E27FC236}">
                  <a16:creationId xmlns:a16="http://schemas.microsoft.com/office/drawing/2014/main" id="{AB7045D6-FF6B-074B-1799-CF5BE4557209}"/>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8">
              <a:extLst>
                <a:ext uri="{FF2B5EF4-FFF2-40B4-BE49-F238E27FC236}">
                  <a16:creationId xmlns:a16="http://schemas.microsoft.com/office/drawing/2014/main" id="{872CFD02-B37F-5454-0B57-C7BEF1BE6A34}"/>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TextBox 10">
              <a:extLst>
                <a:ext uri="{FF2B5EF4-FFF2-40B4-BE49-F238E27FC236}">
                  <a16:creationId xmlns:a16="http://schemas.microsoft.com/office/drawing/2014/main" id="{A15E55B3-83D1-B628-722D-7034B3552BA3}"/>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45" name="TextBox 11">
              <a:extLst>
                <a:ext uri="{FF2B5EF4-FFF2-40B4-BE49-F238E27FC236}">
                  <a16:creationId xmlns:a16="http://schemas.microsoft.com/office/drawing/2014/main" id="{B8CF3054-EEFE-DD20-5B42-22B5DCF4CF88}"/>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46" name="TextBox 12">
              <a:extLst>
                <a:ext uri="{FF2B5EF4-FFF2-40B4-BE49-F238E27FC236}">
                  <a16:creationId xmlns:a16="http://schemas.microsoft.com/office/drawing/2014/main" id="{249D52A2-B1A5-620B-1FF2-3C77F3B959DF}"/>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47" name="TextBox 13">
              <a:extLst>
                <a:ext uri="{FF2B5EF4-FFF2-40B4-BE49-F238E27FC236}">
                  <a16:creationId xmlns:a16="http://schemas.microsoft.com/office/drawing/2014/main" id="{6EB9FB22-B608-FC84-2495-0B54261E33CA}"/>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6"/>
          <p:cNvSpPr/>
          <p:nvPr/>
        </p:nvSpPr>
        <p:spPr>
          <a:xfrm>
            <a:off x="16991622" y="8462742"/>
            <a:ext cx="1096176" cy="1011623"/>
          </a:xfrm>
          <a:custGeom>
            <a:avLst/>
            <a:gdLst/>
            <a:ahLst/>
            <a:cxnLst/>
            <a:rect l="l" t="t" r="r" b="b"/>
            <a:pathLst>
              <a:path w="1096176" h="1011623">
                <a:moveTo>
                  <a:pt x="0" y="0"/>
                </a:moveTo>
                <a:lnTo>
                  <a:pt x="1096176" y="0"/>
                </a:lnTo>
                <a:lnTo>
                  <a:pt x="1096176" y="1011622"/>
                </a:lnTo>
                <a:lnTo>
                  <a:pt x="0" y="1011622"/>
                </a:lnTo>
                <a:lnTo>
                  <a:pt x="0" y="0"/>
                </a:lnTo>
                <a:close/>
              </a:path>
            </a:pathLst>
          </a:custGeom>
          <a:blipFill>
            <a:blip r:embed="rId2"/>
            <a:stretch>
              <a:fillRect/>
            </a:stretch>
          </a:blipFill>
        </p:spPr>
        <p:txBody>
          <a:bodyPr/>
          <a:lstStyle/>
          <a:p>
            <a:endParaRPr lang="en-US"/>
          </a:p>
        </p:txBody>
      </p:sp>
      <p:grpSp>
        <p:nvGrpSpPr>
          <p:cNvPr id="14" name="Group 13">
            <a:extLst>
              <a:ext uri="{FF2B5EF4-FFF2-40B4-BE49-F238E27FC236}">
                <a16:creationId xmlns:a16="http://schemas.microsoft.com/office/drawing/2014/main" id="{93235405-12E2-AE0C-3515-0989697B6150}"/>
              </a:ext>
            </a:extLst>
          </p:cNvPr>
          <p:cNvGrpSpPr/>
          <p:nvPr/>
        </p:nvGrpSpPr>
        <p:grpSpPr>
          <a:xfrm>
            <a:off x="2709732" y="3733815"/>
            <a:ext cx="2811961" cy="4526311"/>
            <a:chOff x="5182704" y="3600633"/>
            <a:chExt cx="2811961" cy="4526311"/>
          </a:xfrm>
        </p:grpSpPr>
        <p:sp>
          <p:nvSpPr>
            <p:cNvPr id="2" name="Freeform 2"/>
            <p:cNvSpPr/>
            <p:nvPr/>
          </p:nvSpPr>
          <p:spPr>
            <a:xfrm>
              <a:off x="5206489" y="7753987"/>
              <a:ext cx="2763783" cy="372957"/>
            </a:xfrm>
            <a:custGeom>
              <a:avLst/>
              <a:gdLst/>
              <a:ahLst/>
              <a:cxnLst/>
              <a:rect l="l" t="t" r="r" b="b"/>
              <a:pathLst>
                <a:path w="2994429" h="377624">
                  <a:moveTo>
                    <a:pt x="0" y="0"/>
                  </a:moveTo>
                  <a:lnTo>
                    <a:pt x="2994429" y="0"/>
                  </a:lnTo>
                  <a:lnTo>
                    <a:pt x="2994429" y="377624"/>
                  </a:lnTo>
                  <a:lnTo>
                    <a:pt x="0" y="377624"/>
                  </a:lnTo>
                  <a:lnTo>
                    <a:pt x="0" y="0"/>
                  </a:lnTo>
                  <a:close/>
                </a:path>
              </a:pathLst>
            </a:custGeom>
            <a:blipFill>
              <a:blip r:embed="rId3"/>
              <a:stretch>
                <a:fillRect t="-56610"/>
              </a:stretch>
            </a:blipFill>
          </p:spPr>
          <p:txBody>
            <a:bodyPr/>
            <a:lstStyle/>
            <a:p>
              <a:endParaRPr lang="en-US"/>
            </a:p>
          </p:txBody>
        </p:sp>
        <p:grpSp>
          <p:nvGrpSpPr>
            <p:cNvPr id="39" name="Group 38">
              <a:extLst>
                <a:ext uri="{FF2B5EF4-FFF2-40B4-BE49-F238E27FC236}">
                  <a16:creationId xmlns:a16="http://schemas.microsoft.com/office/drawing/2014/main" id="{337F99B5-A504-6BE2-CAE7-CCD136FFF6F6}"/>
                </a:ext>
              </a:extLst>
            </p:cNvPr>
            <p:cNvGrpSpPr/>
            <p:nvPr/>
          </p:nvGrpSpPr>
          <p:grpSpPr>
            <a:xfrm>
              <a:off x="5182704" y="3600633"/>
              <a:ext cx="2811961" cy="4154955"/>
              <a:chOff x="848353" y="3522705"/>
              <a:chExt cx="3046627" cy="4206948"/>
            </a:xfrm>
          </p:grpSpPr>
          <p:grpSp>
            <p:nvGrpSpPr>
              <p:cNvPr id="3" name="Group 3"/>
              <p:cNvGrpSpPr/>
              <p:nvPr/>
            </p:nvGrpSpPr>
            <p:grpSpPr>
              <a:xfrm>
                <a:off x="848353" y="4573261"/>
                <a:ext cx="3046627" cy="3156392"/>
                <a:chOff x="0" y="0"/>
                <a:chExt cx="1438367" cy="1490189"/>
              </a:xfrm>
            </p:grpSpPr>
            <p:sp>
              <p:nvSpPr>
                <p:cNvPr id="4" name="Freeform 4"/>
                <p:cNvSpPr/>
                <p:nvPr/>
              </p:nvSpPr>
              <p:spPr>
                <a:xfrm>
                  <a:off x="0" y="0"/>
                  <a:ext cx="1438367" cy="1490189"/>
                </a:xfrm>
                <a:custGeom>
                  <a:avLst/>
                  <a:gdLst/>
                  <a:ahLst/>
                  <a:cxnLst/>
                  <a:rect l="l" t="t" r="r" b="b"/>
                  <a:pathLst>
                    <a:path w="1438367" h="1490189">
                      <a:moveTo>
                        <a:pt x="78775" y="0"/>
                      </a:moveTo>
                      <a:lnTo>
                        <a:pt x="1359591" y="0"/>
                      </a:lnTo>
                      <a:cubicBezTo>
                        <a:pt x="1380484" y="0"/>
                        <a:pt x="1400521" y="8300"/>
                        <a:pt x="1415294" y="23073"/>
                      </a:cubicBezTo>
                      <a:cubicBezTo>
                        <a:pt x="1430067" y="37846"/>
                        <a:pt x="1438367" y="57883"/>
                        <a:pt x="1438367" y="78775"/>
                      </a:cubicBezTo>
                      <a:lnTo>
                        <a:pt x="1438367" y="1411413"/>
                      </a:lnTo>
                      <a:cubicBezTo>
                        <a:pt x="1438367" y="1454920"/>
                        <a:pt x="1403098" y="1490189"/>
                        <a:pt x="1359591" y="1490189"/>
                      </a:cubicBezTo>
                      <a:lnTo>
                        <a:pt x="78775" y="1490189"/>
                      </a:lnTo>
                      <a:cubicBezTo>
                        <a:pt x="35269" y="1490189"/>
                        <a:pt x="0" y="1454920"/>
                        <a:pt x="0" y="1411413"/>
                      </a:cubicBezTo>
                      <a:lnTo>
                        <a:pt x="0" y="78775"/>
                      </a:lnTo>
                      <a:cubicBezTo>
                        <a:pt x="0" y="35269"/>
                        <a:pt x="35269" y="0"/>
                        <a:pt x="78775" y="0"/>
                      </a:cubicBezTo>
                      <a:close/>
                    </a:path>
                  </a:pathLst>
                </a:custGeom>
                <a:solidFill>
                  <a:srgbClr val="FFFFFF"/>
                </a:solidFill>
                <a:ln w="123825" cap="rnd">
                  <a:solidFill>
                    <a:srgbClr val="F48044"/>
                  </a:solidFill>
                  <a:prstDash val="solid"/>
                  <a:round/>
                </a:ln>
              </p:spPr>
              <p:txBody>
                <a:bodyPr/>
                <a:lstStyle/>
                <a:p>
                  <a:endParaRPr lang="en-US"/>
                </a:p>
              </p:txBody>
            </p:sp>
            <p:sp>
              <p:nvSpPr>
                <p:cNvPr id="5" name="TextBox 5"/>
                <p:cNvSpPr txBox="1"/>
                <p:nvPr/>
              </p:nvSpPr>
              <p:spPr>
                <a:xfrm>
                  <a:off x="0" y="-38100"/>
                  <a:ext cx="1438367" cy="1528289"/>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6" name="Freeform 6"/>
              <p:cNvSpPr/>
              <p:nvPr/>
            </p:nvSpPr>
            <p:spPr>
              <a:xfrm>
                <a:off x="1422974" y="3522705"/>
                <a:ext cx="1896728" cy="1896728"/>
              </a:xfrm>
              <a:custGeom>
                <a:avLst/>
                <a:gdLst/>
                <a:ahLst/>
                <a:cxnLst/>
                <a:rect l="l" t="t" r="r" b="b"/>
                <a:pathLst>
                  <a:path w="1896728" h="1896728">
                    <a:moveTo>
                      <a:pt x="0" y="0"/>
                    </a:moveTo>
                    <a:lnTo>
                      <a:pt x="1896727" y="0"/>
                    </a:lnTo>
                    <a:lnTo>
                      <a:pt x="1896727" y="1896728"/>
                    </a:lnTo>
                    <a:lnTo>
                      <a:pt x="0" y="189672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28" name="TextBox 28"/>
              <p:cNvSpPr txBox="1"/>
              <p:nvPr/>
            </p:nvSpPr>
            <p:spPr>
              <a:xfrm>
                <a:off x="977510" y="6040903"/>
                <a:ext cx="2787655" cy="405117"/>
              </a:xfrm>
              <a:prstGeom prst="rect">
                <a:avLst/>
              </a:prstGeom>
            </p:spPr>
            <p:txBody>
              <a:bodyPr wrap="square" lIns="0" tIns="0" rIns="0" bIns="0" rtlCol="0" anchor="t">
                <a:spAutoFit/>
              </a:bodyPr>
              <a:lstStyle/>
              <a:p>
                <a:pPr marL="0" lvl="0" indent="0" algn="ctr"/>
                <a:r>
                  <a:rPr lang="en-US" sz="2600" dirty="0" err="1">
                    <a:solidFill>
                      <a:srgbClr val="343432"/>
                    </a:solidFill>
                    <a:latin typeface="Roboto" panose="02000000000000000000" pitchFamily="2" charset="0"/>
                    <a:ea typeface="Roboto" panose="02000000000000000000" pitchFamily="2" charset="0"/>
                    <a:cs typeface="Roboto" panose="02000000000000000000" pitchFamily="2" charset="0"/>
                  </a:rPr>
                  <a:t>RapidSOS</a:t>
                </a:r>
                <a:endParaRPr lang="en-US" sz="2600" dirty="0">
                  <a:solidFill>
                    <a:srgbClr val="343432"/>
                  </a:solidFill>
                  <a:latin typeface="Roboto" panose="02000000000000000000" pitchFamily="2" charset="0"/>
                  <a:ea typeface="Roboto" panose="02000000000000000000" pitchFamily="2" charset="0"/>
                  <a:cs typeface="Roboto" panose="02000000000000000000" pitchFamily="2" charset="0"/>
                </a:endParaRPr>
              </a:p>
            </p:txBody>
          </p:sp>
          <p:sp>
            <p:nvSpPr>
              <p:cNvPr id="29" name="TextBox 29"/>
              <p:cNvSpPr txBox="1"/>
              <p:nvPr/>
            </p:nvSpPr>
            <p:spPr>
              <a:xfrm>
                <a:off x="1083026" y="5465151"/>
                <a:ext cx="2576624" cy="409984"/>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343432"/>
                    </a:solidFill>
                    <a:latin typeface="Roboto" panose="02000000000000000000" pitchFamily="2" charset="0"/>
                    <a:ea typeface="Roboto" panose="02000000000000000000" pitchFamily="2" charset="0"/>
                    <a:cs typeface="Roboto" panose="02000000000000000000" pitchFamily="2" charset="0"/>
                  </a:rPr>
                  <a:t>February 27</a:t>
                </a:r>
                <a:endParaRPr lang="en-US" sz="2624" dirty="0">
                  <a:solidFill>
                    <a:srgbClr val="343432"/>
                  </a:solidFill>
                  <a:latin typeface="Roboto" panose="02000000000000000000" pitchFamily="2" charset="0"/>
                  <a:ea typeface="Roboto" panose="02000000000000000000" pitchFamily="2" charset="0"/>
                  <a:cs typeface="Roboto" panose="02000000000000000000" pitchFamily="2" charset="0"/>
                </a:endParaRPr>
              </a:p>
            </p:txBody>
          </p:sp>
        </p:grpSp>
        <p:pic>
          <p:nvPicPr>
            <p:cNvPr id="13" name="Graphic 12" descr="Question Mark with solid fill">
              <a:extLst>
                <a:ext uri="{FF2B5EF4-FFF2-40B4-BE49-F238E27FC236}">
                  <a16:creationId xmlns:a16="http://schemas.microsoft.com/office/drawing/2014/main" id="{345F45B5-8CA4-8A76-9C7F-8AA32465DE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166396" y="4105352"/>
              <a:ext cx="843968" cy="903099"/>
            </a:xfrm>
            <a:prstGeom prst="rect">
              <a:avLst/>
            </a:prstGeom>
          </p:spPr>
        </p:pic>
      </p:grpSp>
      <p:sp>
        <p:nvSpPr>
          <p:cNvPr id="43" name="Title 42">
            <a:extLst>
              <a:ext uri="{FF2B5EF4-FFF2-40B4-BE49-F238E27FC236}">
                <a16:creationId xmlns:a16="http://schemas.microsoft.com/office/drawing/2014/main" id="{E80F8F28-EE94-ABAB-A55C-DFE6630726AB}"/>
              </a:ext>
            </a:extLst>
          </p:cNvPr>
          <p:cNvSpPr>
            <a:spLocks noGrp="1"/>
          </p:cNvSpPr>
          <p:nvPr>
            <p:ph type="title"/>
          </p:nvPr>
        </p:nvSpPr>
        <p:spPr>
          <a:xfrm>
            <a:off x="457200" y="274638"/>
            <a:ext cx="17373600" cy="1143000"/>
          </a:xfrm>
        </p:spPr>
        <p:txBody>
          <a:bodyPr>
            <a:normAutofit/>
          </a:bodyPr>
          <a:lstStyle/>
          <a:p>
            <a:r>
              <a:rPr lang="en-US" sz="54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Frequency Change</a:t>
            </a:r>
          </a:p>
        </p:txBody>
      </p:sp>
      <p:sp>
        <p:nvSpPr>
          <p:cNvPr id="44" name="Text Placeholder 43">
            <a:extLst>
              <a:ext uri="{FF2B5EF4-FFF2-40B4-BE49-F238E27FC236}">
                <a16:creationId xmlns:a16="http://schemas.microsoft.com/office/drawing/2014/main" id="{DFFFE501-D6E7-0048-5805-461D941587AD}"/>
              </a:ext>
            </a:extLst>
          </p:cNvPr>
          <p:cNvSpPr>
            <a:spLocks noGrp="1"/>
          </p:cNvSpPr>
          <p:nvPr>
            <p:ph type="body" idx="1"/>
          </p:nvPr>
        </p:nvSpPr>
        <p:spPr>
          <a:xfrm>
            <a:off x="603556" y="2381635"/>
            <a:ext cx="7703700" cy="1196265"/>
          </a:xfrm>
        </p:spPr>
        <p:txBody>
          <a:bodyPr>
            <a:noAutofit/>
          </a:bodyPr>
          <a:lstStyle/>
          <a:p>
            <a:pPr algn="ctr"/>
            <a:r>
              <a:rPr lang="en-US" sz="3200" b="1" spc="308"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UPCOMING TALK ABOUT IT </a:t>
            </a:r>
          </a:p>
          <a:p>
            <a:pPr algn="ctr"/>
            <a:r>
              <a:rPr lang="en-US" sz="3200" b="1" i="1" spc="308"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every 2</a:t>
            </a:r>
            <a:r>
              <a:rPr lang="en-US" sz="3200" b="1" i="1" spc="308" baseline="300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nd</a:t>
            </a:r>
            <a:r>
              <a:rPr lang="en-US" sz="3200" b="1" i="1" spc="308"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&amp; 4th </a:t>
            </a:r>
            <a:r>
              <a:rPr lang="en-US" sz="3200" b="1" spc="308"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TUESDAY</a:t>
            </a:r>
          </a:p>
        </p:txBody>
      </p:sp>
      <p:pic>
        <p:nvPicPr>
          <p:cNvPr id="51" name="Content Placeholder 50" descr="Daily calendar with solid fill">
            <a:extLst>
              <a:ext uri="{FF2B5EF4-FFF2-40B4-BE49-F238E27FC236}">
                <a16:creationId xmlns:a16="http://schemas.microsoft.com/office/drawing/2014/main" id="{F93D62D7-8535-8197-F29B-658EED322860}"/>
              </a:ext>
            </a:extLst>
          </p:cNvPr>
          <p:cNvPicPr>
            <a:picLocks noGrp="1" noChangeAspect="1"/>
          </p:cNvPicPr>
          <p:nvPr>
            <p:ph sz="half" idx="2"/>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2675" y="369510"/>
            <a:ext cx="914400" cy="914400"/>
          </a:xfrm>
        </p:spPr>
      </p:pic>
      <p:sp>
        <p:nvSpPr>
          <p:cNvPr id="46" name="Text Placeholder 45">
            <a:extLst>
              <a:ext uri="{FF2B5EF4-FFF2-40B4-BE49-F238E27FC236}">
                <a16:creationId xmlns:a16="http://schemas.microsoft.com/office/drawing/2014/main" id="{48604149-156E-4364-B8D6-3488C4A85570}"/>
              </a:ext>
            </a:extLst>
          </p:cNvPr>
          <p:cNvSpPr>
            <a:spLocks noGrp="1"/>
          </p:cNvSpPr>
          <p:nvPr>
            <p:ph type="body" sz="quarter" idx="3"/>
          </p:nvPr>
        </p:nvSpPr>
        <p:spPr>
          <a:xfrm>
            <a:off x="8925339" y="2381635"/>
            <a:ext cx="8915400" cy="1196265"/>
          </a:xfrm>
        </p:spPr>
        <p:txBody>
          <a:bodyPr>
            <a:noAutofit/>
          </a:bodyPr>
          <a:lstStyle/>
          <a:p>
            <a:pPr algn="ctr"/>
            <a:r>
              <a:rPr lang="en-US" sz="3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Twice Monthly </a:t>
            </a:r>
          </a:p>
          <a:p>
            <a:pPr algn="ctr"/>
            <a:r>
              <a:rPr lang="en-US" sz="3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Newsletter</a:t>
            </a:r>
          </a:p>
        </p:txBody>
      </p:sp>
      <p:pic>
        <p:nvPicPr>
          <p:cNvPr id="49" name="Content Placeholder 48" descr="A qr code on a black background&#10;&#10;Description automatically generated">
            <a:extLst>
              <a:ext uri="{FF2B5EF4-FFF2-40B4-BE49-F238E27FC236}">
                <a16:creationId xmlns:a16="http://schemas.microsoft.com/office/drawing/2014/main" id="{50274277-110F-538D-AC2E-19AE3390E59F}"/>
              </a:ext>
            </a:extLst>
          </p:cNvPr>
          <p:cNvPicPr>
            <a:picLocks noGrp="1" noChangeAspect="1"/>
          </p:cNvPicPr>
          <p:nvPr>
            <p:ph sz="quarter" idx="4"/>
          </p:nvPr>
        </p:nvPicPr>
        <p:blipFill>
          <a:blip r:embed="rId10">
            <a:extLst>
              <a:ext uri="{28A0092B-C50C-407E-A947-70E740481C1C}">
                <a14:useLocalDpi xmlns:a14="http://schemas.microsoft.com/office/drawing/2010/main" val="0"/>
              </a:ext>
            </a:extLst>
          </a:blip>
          <a:stretch>
            <a:fillRect/>
          </a:stretch>
        </p:blipFill>
        <p:spPr>
          <a:xfrm>
            <a:off x="11632426" y="4132087"/>
            <a:ext cx="3501226" cy="3380494"/>
          </a:xfrm>
          <a:prstGeom prst="rect">
            <a:avLst/>
          </a:prstGeom>
          <a:ln>
            <a:noFill/>
          </a:ln>
          <a:effectLst>
            <a:outerShdw blurRad="190500" algn="tl" rotWithShape="0">
              <a:srgbClr val="000000">
                <a:alpha val="70000"/>
              </a:srgbClr>
            </a:outerShdw>
          </a:effectLst>
        </p:spPr>
      </p:pic>
      <p:pic>
        <p:nvPicPr>
          <p:cNvPr id="53" name="Content Placeholder 50" descr="Daily calendar with solid fill">
            <a:extLst>
              <a:ext uri="{FF2B5EF4-FFF2-40B4-BE49-F238E27FC236}">
                <a16:creationId xmlns:a16="http://schemas.microsoft.com/office/drawing/2014/main" id="{23C5D1CD-10D0-5321-0EC7-5C5E819121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980927" y="406976"/>
            <a:ext cx="914400" cy="914400"/>
          </a:xfrm>
          <a:prstGeom prst="rect">
            <a:avLst/>
          </a:prstGeom>
        </p:spPr>
      </p:pic>
      <p:sp>
        <p:nvSpPr>
          <p:cNvPr id="54" name="TextBox 53">
            <a:extLst>
              <a:ext uri="{FF2B5EF4-FFF2-40B4-BE49-F238E27FC236}">
                <a16:creationId xmlns:a16="http://schemas.microsoft.com/office/drawing/2014/main" id="{4C594844-3094-E17D-95AA-2598F6434613}"/>
              </a:ext>
            </a:extLst>
          </p:cNvPr>
          <p:cNvSpPr txBox="1"/>
          <p:nvPr/>
        </p:nvSpPr>
        <p:spPr>
          <a:xfrm>
            <a:off x="11632426" y="7742343"/>
            <a:ext cx="3501226" cy="646331"/>
          </a:xfrm>
          <a:prstGeom prst="rect">
            <a:avLst/>
          </a:prstGeom>
          <a:noFill/>
        </p:spPr>
        <p:txBody>
          <a:bodyPr wrap="square" rtlCol="0">
            <a:spAutoFit/>
          </a:bodyPr>
          <a:lstStyle/>
          <a:p>
            <a:pPr algn="ctr"/>
            <a:r>
              <a:rPr lang="en-US" sz="3600" i="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Scan to sign up!</a:t>
            </a:r>
          </a:p>
        </p:txBody>
      </p:sp>
      <p:grpSp>
        <p:nvGrpSpPr>
          <p:cNvPr id="25" name="Group 24">
            <a:extLst>
              <a:ext uri="{FF2B5EF4-FFF2-40B4-BE49-F238E27FC236}">
                <a16:creationId xmlns:a16="http://schemas.microsoft.com/office/drawing/2014/main" id="{63AAA277-43ED-179B-9A02-E76EABC83B0C}"/>
              </a:ext>
            </a:extLst>
          </p:cNvPr>
          <p:cNvGrpSpPr/>
          <p:nvPr/>
        </p:nvGrpSpPr>
        <p:grpSpPr>
          <a:xfrm>
            <a:off x="-68925" y="9467564"/>
            <a:ext cx="18425849" cy="857536"/>
            <a:chOff x="-68925" y="9339961"/>
            <a:chExt cx="18425849" cy="950109"/>
          </a:xfrm>
        </p:grpSpPr>
        <p:grpSp>
          <p:nvGrpSpPr>
            <p:cNvPr id="32" name="Group 31">
              <a:extLst>
                <a:ext uri="{FF2B5EF4-FFF2-40B4-BE49-F238E27FC236}">
                  <a16:creationId xmlns:a16="http://schemas.microsoft.com/office/drawing/2014/main" id="{B7C9AD2A-4749-ECC7-C869-2282DB891A07}"/>
                </a:ext>
              </a:extLst>
            </p:cNvPr>
            <p:cNvGrpSpPr/>
            <p:nvPr/>
          </p:nvGrpSpPr>
          <p:grpSpPr>
            <a:xfrm>
              <a:off x="-68925" y="9339961"/>
              <a:ext cx="18425849" cy="950109"/>
              <a:chOff x="0" y="-38100"/>
              <a:chExt cx="4852899" cy="250235"/>
            </a:xfrm>
          </p:grpSpPr>
          <p:sp>
            <p:nvSpPr>
              <p:cNvPr id="47" name="Freeform 3">
                <a:extLst>
                  <a:ext uri="{FF2B5EF4-FFF2-40B4-BE49-F238E27FC236}">
                    <a16:creationId xmlns:a16="http://schemas.microsoft.com/office/drawing/2014/main" id="{6B633937-B9DD-8187-9317-3F3E5A980889}"/>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TextBox 4">
                <a:extLst>
                  <a:ext uri="{FF2B5EF4-FFF2-40B4-BE49-F238E27FC236}">
                    <a16:creationId xmlns:a16="http://schemas.microsoft.com/office/drawing/2014/main" id="{097FF597-F0F9-742D-E73A-4F5E22F90A57}"/>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33" name="Freeform 5">
              <a:extLst>
                <a:ext uri="{FF2B5EF4-FFF2-40B4-BE49-F238E27FC236}">
                  <a16:creationId xmlns:a16="http://schemas.microsoft.com/office/drawing/2014/main" id="{F4F01DD1-B8F0-800F-4BAC-CFC9DAFAA933}"/>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6">
              <a:extLst>
                <a:ext uri="{FF2B5EF4-FFF2-40B4-BE49-F238E27FC236}">
                  <a16:creationId xmlns:a16="http://schemas.microsoft.com/office/drawing/2014/main" id="{70F22625-4CAC-F84F-CC7C-B9C1899BB99C}"/>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7">
              <a:extLst>
                <a:ext uri="{FF2B5EF4-FFF2-40B4-BE49-F238E27FC236}">
                  <a16:creationId xmlns:a16="http://schemas.microsoft.com/office/drawing/2014/main" id="{2B5AF9EC-5346-B8C2-3A11-F165C1DB4995}"/>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8">
              <a:extLst>
                <a:ext uri="{FF2B5EF4-FFF2-40B4-BE49-F238E27FC236}">
                  <a16:creationId xmlns:a16="http://schemas.microsoft.com/office/drawing/2014/main" id="{FAA6DFF7-FAF2-113F-68F1-600D298C3397}"/>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TextBox 10">
              <a:extLst>
                <a:ext uri="{FF2B5EF4-FFF2-40B4-BE49-F238E27FC236}">
                  <a16:creationId xmlns:a16="http://schemas.microsoft.com/office/drawing/2014/main" id="{65E05E75-8B52-36F2-128B-5C0B1BF0561B}"/>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41" name="TextBox 11">
              <a:extLst>
                <a:ext uri="{FF2B5EF4-FFF2-40B4-BE49-F238E27FC236}">
                  <a16:creationId xmlns:a16="http://schemas.microsoft.com/office/drawing/2014/main" id="{E89BC77E-F0A7-9AD1-90E5-EE2F9404FD80}"/>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42" name="TextBox 12">
              <a:extLst>
                <a:ext uri="{FF2B5EF4-FFF2-40B4-BE49-F238E27FC236}">
                  <a16:creationId xmlns:a16="http://schemas.microsoft.com/office/drawing/2014/main" id="{60A4970F-388D-2650-E39F-FED72599FAAF}"/>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45" name="TextBox 13">
              <a:extLst>
                <a:ext uri="{FF2B5EF4-FFF2-40B4-BE49-F238E27FC236}">
                  <a16:creationId xmlns:a16="http://schemas.microsoft.com/office/drawing/2014/main" id="{5E29717C-A024-D408-4AB7-7B95318050A3}"/>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6887962" y="5985119"/>
            <a:ext cx="2085109" cy="2085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a:ln cap="sq">
              <a:noFill/>
              <a:prstDash val="solid"/>
              <a:miter/>
            </a:ln>
          </p:spPr>
          <p:txBody>
            <a:bodyPr/>
            <a:lstStyle/>
            <a:p>
              <a:endParaRPr lang="en-US"/>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 name="Group 2"/>
          <p:cNvGrpSpPr/>
          <p:nvPr/>
        </p:nvGrpSpPr>
        <p:grpSpPr>
          <a:xfrm>
            <a:off x="10282195" y="5846264"/>
            <a:ext cx="6943196" cy="1720825"/>
            <a:chOff x="0" y="0"/>
            <a:chExt cx="8176371" cy="2148840"/>
          </a:xfrm>
          <a:solidFill>
            <a:srgbClr val="E45624"/>
          </a:solidFill>
        </p:grpSpPr>
        <p:sp>
          <p:nvSpPr>
            <p:cNvPr id="3" name="Freeform 3"/>
            <p:cNvSpPr/>
            <p:nvPr/>
          </p:nvSpPr>
          <p:spPr>
            <a:xfrm>
              <a:off x="0" y="0"/>
              <a:ext cx="8233283" cy="2195366"/>
            </a:xfrm>
            <a:custGeom>
              <a:avLst/>
              <a:gdLst/>
              <a:ahLst/>
              <a:cxnLst/>
              <a:rect l="l" t="t" r="r" b="b"/>
              <a:pathLst>
                <a:path w="8233283" h="2195366">
                  <a:moveTo>
                    <a:pt x="7168157" y="0"/>
                  </a:moveTo>
                  <a:lnTo>
                    <a:pt x="0" y="0"/>
                  </a:lnTo>
                  <a:lnTo>
                    <a:pt x="928953" y="939036"/>
                  </a:lnTo>
                  <a:cubicBezTo>
                    <a:pt x="972746" y="983318"/>
                    <a:pt x="995276" y="1041981"/>
                    <a:pt x="995276" y="1100501"/>
                  </a:cubicBezTo>
                  <a:cubicBezTo>
                    <a:pt x="995276" y="1159022"/>
                    <a:pt x="973450" y="1217115"/>
                    <a:pt x="928953" y="1261967"/>
                  </a:cubicBezTo>
                  <a:lnTo>
                    <a:pt x="704" y="2195366"/>
                  </a:lnTo>
                  <a:lnTo>
                    <a:pt x="7167594" y="2195366"/>
                  </a:lnTo>
                  <a:lnTo>
                    <a:pt x="8233283" y="1100501"/>
                  </a:lnTo>
                  <a:lnTo>
                    <a:pt x="7168157" y="0"/>
                  </a:lnTo>
                  <a:close/>
                </a:path>
              </a:pathLst>
            </a:custGeom>
            <a:grpFill/>
          </p:spPr>
          <p:txBody>
            <a:bodyPr/>
            <a:lstStyle/>
            <a:p>
              <a:endParaRPr lang="en-US"/>
            </a:p>
          </p:txBody>
        </p:sp>
      </p:grpSp>
      <p:sp>
        <p:nvSpPr>
          <p:cNvPr id="4" name="Freeform 4"/>
          <p:cNvSpPr/>
          <p:nvPr/>
        </p:nvSpPr>
        <p:spPr>
          <a:xfrm>
            <a:off x="14090272" y="797035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2262642" y="-3904566"/>
            <a:ext cx="8637895" cy="86378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8044"/>
            </a:solidFill>
            <a:ln cap="sq">
              <a:noFill/>
              <a:prstDash val="solid"/>
              <a:miter/>
            </a:ln>
          </p:spPr>
          <p:txBody>
            <a:bodyPr/>
            <a:lstStyle/>
            <a:p>
              <a:endParaRPr lang="en-US"/>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6319868" y="1333607"/>
            <a:ext cx="1164616" cy="1910409"/>
            <a:chOff x="0" y="0"/>
            <a:chExt cx="1451520" cy="2381040"/>
          </a:xfrm>
        </p:grpSpPr>
        <p:sp>
          <p:nvSpPr>
            <p:cNvPr id="13" name="Freeform 1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A7B151"/>
            </a:solidFill>
          </p:spPr>
          <p:txBody>
            <a:bodyPr/>
            <a:lstStyle/>
            <a:p>
              <a:endParaRPr lang="en-US"/>
            </a:p>
          </p:txBody>
        </p:sp>
      </p:grpSp>
      <p:grpSp>
        <p:nvGrpSpPr>
          <p:cNvPr id="14" name="Group 14"/>
          <p:cNvGrpSpPr/>
          <p:nvPr/>
        </p:nvGrpSpPr>
        <p:grpSpPr>
          <a:xfrm>
            <a:off x="6538301" y="1983366"/>
            <a:ext cx="325815" cy="605415"/>
            <a:chOff x="0" y="0"/>
            <a:chExt cx="406080" cy="754560"/>
          </a:xfrm>
        </p:grpSpPr>
        <p:sp>
          <p:nvSpPr>
            <p:cNvPr id="15" name="Freeform 1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45A4AE"/>
            </a:solidFill>
          </p:spPr>
          <p:txBody>
            <a:bodyPr/>
            <a:lstStyle/>
            <a:p>
              <a:endParaRPr lang="en-US"/>
            </a:p>
          </p:txBody>
        </p:sp>
      </p:grpSp>
      <p:grpSp>
        <p:nvGrpSpPr>
          <p:cNvPr id="16" name="Group 16"/>
          <p:cNvGrpSpPr/>
          <p:nvPr/>
        </p:nvGrpSpPr>
        <p:grpSpPr>
          <a:xfrm>
            <a:off x="6970794" y="1519911"/>
            <a:ext cx="5916664" cy="1537801"/>
            <a:chOff x="0" y="0"/>
            <a:chExt cx="7374240" cy="1916640"/>
          </a:xfrm>
        </p:grpSpPr>
        <p:sp>
          <p:nvSpPr>
            <p:cNvPr id="17" name="Freeform 17"/>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45A4AE"/>
            </a:solidFill>
          </p:spPr>
          <p:txBody>
            <a:bodyPr/>
            <a:lstStyle/>
            <a:p>
              <a:endParaRPr lang="en-US"/>
            </a:p>
          </p:txBody>
        </p:sp>
      </p:grpSp>
      <p:grpSp>
        <p:nvGrpSpPr>
          <p:cNvPr id="18" name="Group 18"/>
          <p:cNvGrpSpPr/>
          <p:nvPr/>
        </p:nvGrpSpPr>
        <p:grpSpPr>
          <a:xfrm>
            <a:off x="16305366" y="3473092"/>
            <a:ext cx="1165193" cy="1910409"/>
            <a:chOff x="0" y="0"/>
            <a:chExt cx="1452240" cy="2381040"/>
          </a:xfrm>
        </p:grpSpPr>
        <p:sp>
          <p:nvSpPr>
            <p:cNvPr id="19" name="Freeform 1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A6A6A6"/>
            </a:solidFill>
          </p:spPr>
          <p:txBody>
            <a:bodyPr/>
            <a:lstStyle/>
            <a:p>
              <a:endParaRPr lang="en-US"/>
            </a:p>
          </p:txBody>
        </p:sp>
      </p:grpSp>
      <p:grpSp>
        <p:nvGrpSpPr>
          <p:cNvPr id="20" name="Group 20"/>
          <p:cNvGrpSpPr/>
          <p:nvPr/>
        </p:nvGrpSpPr>
        <p:grpSpPr>
          <a:xfrm>
            <a:off x="16936155" y="4108786"/>
            <a:ext cx="325815" cy="605415"/>
            <a:chOff x="0" y="0"/>
            <a:chExt cx="406080" cy="754560"/>
          </a:xfrm>
          <a:solidFill>
            <a:srgbClr val="A7B151"/>
          </a:solidFill>
        </p:grpSpPr>
        <p:sp>
          <p:nvSpPr>
            <p:cNvPr id="21" name="Freeform 2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grpFill/>
          </p:spPr>
          <p:txBody>
            <a:bodyPr/>
            <a:lstStyle/>
            <a:p>
              <a:endParaRPr lang="en-US"/>
            </a:p>
          </p:txBody>
        </p:sp>
      </p:grpSp>
      <p:grpSp>
        <p:nvGrpSpPr>
          <p:cNvPr id="22" name="Group 22"/>
          <p:cNvGrpSpPr/>
          <p:nvPr/>
        </p:nvGrpSpPr>
        <p:grpSpPr>
          <a:xfrm>
            <a:off x="10587877" y="3659396"/>
            <a:ext cx="6160211" cy="1537801"/>
            <a:chOff x="0" y="0"/>
            <a:chExt cx="7677785" cy="1916640"/>
          </a:xfrm>
          <a:solidFill>
            <a:srgbClr val="A7B151"/>
          </a:solidFill>
        </p:grpSpPr>
        <p:sp>
          <p:nvSpPr>
            <p:cNvPr id="23" name="Freeform 23"/>
            <p:cNvSpPr/>
            <p:nvPr/>
          </p:nvSpPr>
          <p:spPr>
            <a:xfrm>
              <a:off x="0" y="0"/>
              <a:ext cx="7735245" cy="1963166"/>
            </a:xfrm>
            <a:custGeom>
              <a:avLst/>
              <a:gdLst/>
              <a:ahLst/>
              <a:cxnLst/>
              <a:rect l="l" t="t" r="r" b="b"/>
              <a:pathLst>
                <a:path w="7735245" h="1963166">
                  <a:moveTo>
                    <a:pt x="1006521" y="1963166"/>
                  </a:moveTo>
                  <a:lnTo>
                    <a:pt x="7735245" y="1963166"/>
                  </a:lnTo>
                  <a:lnTo>
                    <a:pt x="6865225" y="1125601"/>
                  </a:lnTo>
                  <a:cubicBezTo>
                    <a:pt x="6824118" y="1086104"/>
                    <a:pt x="6802970" y="1033780"/>
                    <a:pt x="6802970" y="981583"/>
                  </a:cubicBezTo>
                  <a:cubicBezTo>
                    <a:pt x="6802970" y="929386"/>
                    <a:pt x="6823590" y="877570"/>
                    <a:pt x="6865225" y="837565"/>
                  </a:cubicBezTo>
                  <a:lnTo>
                    <a:pt x="7734736" y="0"/>
                  </a:lnTo>
                  <a:lnTo>
                    <a:pt x="1006521" y="0"/>
                  </a:lnTo>
                  <a:lnTo>
                    <a:pt x="0" y="980948"/>
                  </a:lnTo>
                  <a:lnTo>
                    <a:pt x="1006521" y="1963039"/>
                  </a:lnTo>
                  <a:close/>
                </a:path>
              </a:pathLst>
            </a:custGeom>
            <a:grpFill/>
          </p:spPr>
          <p:txBody>
            <a:bodyPr/>
            <a:lstStyle/>
            <a:p>
              <a:endParaRPr lang="en-US"/>
            </a:p>
          </p:txBody>
        </p:sp>
      </p:grpSp>
      <p:grpSp>
        <p:nvGrpSpPr>
          <p:cNvPr id="24" name="Group 24"/>
          <p:cNvGrpSpPr/>
          <p:nvPr/>
        </p:nvGrpSpPr>
        <p:grpSpPr>
          <a:xfrm>
            <a:off x="3407985" y="6372114"/>
            <a:ext cx="325815" cy="605415"/>
            <a:chOff x="0" y="0"/>
            <a:chExt cx="406080" cy="754560"/>
          </a:xfrm>
          <a:solidFill>
            <a:srgbClr val="E45624"/>
          </a:solidFill>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grpFill/>
          </p:spPr>
          <p:txBody>
            <a:bodyPr/>
            <a:lstStyle/>
            <a:p>
              <a:endParaRPr lang="en-US"/>
            </a:p>
          </p:txBody>
        </p:sp>
      </p:grpSp>
      <p:grpSp>
        <p:nvGrpSpPr>
          <p:cNvPr id="26" name="Group 26"/>
          <p:cNvGrpSpPr/>
          <p:nvPr/>
        </p:nvGrpSpPr>
        <p:grpSpPr>
          <a:xfrm>
            <a:off x="3811592" y="5843163"/>
            <a:ext cx="7098849" cy="1686596"/>
            <a:chOff x="0" y="0"/>
            <a:chExt cx="8847659" cy="2102090"/>
          </a:xfrm>
          <a:solidFill>
            <a:srgbClr val="E45624"/>
          </a:solidFill>
        </p:grpSpPr>
        <p:sp>
          <p:nvSpPr>
            <p:cNvPr id="27" name="Freeform 27"/>
            <p:cNvSpPr/>
            <p:nvPr/>
          </p:nvSpPr>
          <p:spPr>
            <a:xfrm>
              <a:off x="0" y="0"/>
              <a:ext cx="8904570" cy="2148616"/>
            </a:xfrm>
            <a:custGeom>
              <a:avLst/>
              <a:gdLst/>
              <a:ahLst/>
              <a:cxnLst/>
              <a:rect l="l" t="t" r="r" b="b"/>
              <a:pathLst>
                <a:path w="8904570" h="2148616">
                  <a:moveTo>
                    <a:pt x="7756668" y="0"/>
                  </a:moveTo>
                  <a:lnTo>
                    <a:pt x="0" y="0"/>
                  </a:lnTo>
                  <a:lnTo>
                    <a:pt x="1005220" y="918606"/>
                  </a:lnTo>
                  <a:cubicBezTo>
                    <a:pt x="1052609" y="961925"/>
                    <a:pt x="1076989" y="1019312"/>
                    <a:pt x="1076989" y="1076559"/>
                  </a:cubicBezTo>
                  <a:cubicBezTo>
                    <a:pt x="1076989" y="1133806"/>
                    <a:pt x="1053371" y="1190636"/>
                    <a:pt x="1005220" y="1234512"/>
                  </a:cubicBezTo>
                  <a:lnTo>
                    <a:pt x="762" y="2148616"/>
                  </a:lnTo>
                  <a:lnTo>
                    <a:pt x="7756059" y="2148616"/>
                  </a:lnTo>
                  <a:lnTo>
                    <a:pt x="8904570" y="1076559"/>
                  </a:lnTo>
                  <a:lnTo>
                    <a:pt x="7756668" y="0"/>
                  </a:lnTo>
                  <a:close/>
                </a:path>
              </a:pathLst>
            </a:custGeom>
            <a:grpFill/>
          </p:spPr>
          <p:txBody>
            <a:bodyPr/>
            <a:lstStyle/>
            <a:p>
              <a:endParaRPr lang="en-US"/>
            </a:p>
          </p:txBody>
        </p:sp>
      </p:grpSp>
      <p:grpSp>
        <p:nvGrpSpPr>
          <p:cNvPr id="28" name="Group 28"/>
          <p:cNvGrpSpPr/>
          <p:nvPr/>
        </p:nvGrpSpPr>
        <p:grpSpPr>
          <a:xfrm>
            <a:off x="11178499" y="7901461"/>
            <a:ext cx="1247153" cy="2195039"/>
            <a:chOff x="0" y="0"/>
            <a:chExt cx="1452240" cy="2474114"/>
          </a:xfrm>
        </p:grpSpPr>
        <p:sp>
          <p:nvSpPr>
            <p:cNvPr id="29" name="Freeform 29"/>
            <p:cNvSpPr/>
            <p:nvPr/>
          </p:nvSpPr>
          <p:spPr>
            <a:xfrm>
              <a:off x="-19685" y="-19812"/>
              <a:ext cx="1474216" cy="2537951"/>
            </a:xfrm>
            <a:custGeom>
              <a:avLst/>
              <a:gdLst/>
              <a:ahLst/>
              <a:cxnLst/>
              <a:rect l="l" t="t" r="r" b="b"/>
              <a:pathLst>
                <a:path w="1474216" h="2537951">
                  <a:moveTo>
                    <a:pt x="78994" y="1119867"/>
                  </a:moveTo>
                  <a:lnTo>
                    <a:pt x="1078611" y="81307"/>
                  </a:lnTo>
                  <a:cubicBezTo>
                    <a:pt x="1158240" y="0"/>
                    <a:pt x="1287145" y="0"/>
                    <a:pt x="1366774" y="81307"/>
                  </a:cubicBezTo>
                  <a:lnTo>
                    <a:pt x="1474216" y="192949"/>
                  </a:lnTo>
                  <a:lnTo>
                    <a:pt x="582549" y="1119867"/>
                  </a:lnTo>
                  <a:cubicBezTo>
                    <a:pt x="502920" y="1202477"/>
                    <a:pt x="502920" y="1336552"/>
                    <a:pt x="582549" y="1419162"/>
                  </a:cubicBezTo>
                  <a:lnTo>
                    <a:pt x="1474216" y="2345420"/>
                  </a:lnTo>
                  <a:lnTo>
                    <a:pt x="1366774" y="2457062"/>
                  </a:lnTo>
                  <a:cubicBezTo>
                    <a:pt x="1287145" y="2537951"/>
                    <a:pt x="1158240" y="2537951"/>
                    <a:pt x="1078611" y="2457062"/>
                  </a:cubicBezTo>
                  <a:lnTo>
                    <a:pt x="78994" y="1418634"/>
                  </a:lnTo>
                  <a:cubicBezTo>
                    <a:pt x="0" y="1336025"/>
                    <a:pt x="0" y="1202609"/>
                    <a:pt x="78994" y="1119867"/>
                  </a:cubicBezTo>
                  <a:close/>
                </a:path>
              </a:pathLst>
            </a:custGeom>
            <a:solidFill>
              <a:srgbClr val="E45624"/>
            </a:solidFill>
          </p:spPr>
          <p:txBody>
            <a:bodyPr/>
            <a:lstStyle/>
            <a:p>
              <a:endParaRPr lang="en-US"/>
            </a:p>
          </p:txBody>
        </p:sp>
      </p:grpSp>
      <p:grpSp>
        <p:nvGrpSpPr>
          <p:cNvPr id="30" name="Group 30"/>
          <p:cNvGrpSpPr/>
          <p:nvPr/>
        </p:nvGrpSpPr>
        <p:grpSpPr>
          <a:xfrm>
            <a:off x="11866185" y="8729085"/>
            <a:ext cx="325815" cy="605415"/>
            <a:chOff x="0" y="0"/>
            <a:chExt cx="406080" cy="754560"/>
          </a:xfrm>
        </p:grpSpPr>
        <p:sp>
          <p:nvSpPr>
            <p:cNvPr id="31" name="Freeform 3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A6A6A6"/>
            </a:solidFill>
          </p:spPr>
          <p:txBody>
            <a:bodyPr/>
            <a:lstStyle/>
            <a:p>
              <a:endParaRPr lang="en-US"/>
            </a:p>
          </p:txBody>
        </p:sp>
      </p:grpSp>
      <p:grpSp>
        <p:nvGrpSpPr>
          <p:cNvPr id="32" name="Group 32"/>
          <p:cNvGrpSpPr/>
          <p:nvPr/>
        </p:nvGrpSpPr>
        <p:grpSpPr>
          <a:xfrm>
            <a:off x="5477770" y="8130553"/>
            <a:ext cx="6211904" cy="1717092"/>
            <a:chOff x="0" y="0"/>
            <a:chExt cx="7742213" cy="2140099"/>
          </a:xfrm>
        </p:grpSpPr>
        <p:sp>
          <p:nvSpPr>
            <p:cNvPr id="33" name="Freeform 33"/>
            <p:cNvSpPr/>
            <p:nvPr/>
          </p:nvSpPr>
          <p:spPr>
            <a:xfrm>
              <a:off x="0" y="0"/>
              <a:ext cx="7799674" cy="2186625"/>
            </a:xfrm>
            <a:custGeom>
              <a:avLst/>
              <a:gdLst/>
              <a:ahLst/>
              <a:cxnLst/>
              <a:rect l="l" t="t" r="r" b="b"/>
              <a:pathLst>
                <a:path w="7799674" h="2186625">
                  <a:moveTo>
                    <a:pt x="1014967" y="2186625"/>
                  </a:moveTo>
                  <a:lnTo>
                    <a:pt x="7799674" y="2186625"/>
                  </a:lnTo>
                  <a:lnTo>
                    <a:pt x="6922835" y="1256834"/>
                  </a:lnTo>
                  <a:cubicBezTo>
                    <a:pt x="6881383" y="1212732"/>
                    <a:pt x="6860057" y="1154307"/>
                    <a:pt x="6860057" y="1096025"/>
                  </a:cubicBezTo>
                  <a:cubicBezTo>
                    <a:pt x="6860057" y="1037742"/>
                    <a:pt x="6880850" y="979885"/>
                    <a:pt x="6922835" y="935216"/>
                  </a:cubicBezTo>
                  <a:lnTo>
                    <a:pt x="7799165" y="0"/>
                  </a:lnTo>
                  <a:lnTo>
                    <a:pt x="1014967" y="0"/>
                  </a:lnTo>
                  <a:lnTo>
                    <a:pt x="0" y="1095316"/>
                  </a:lnTo>
                  <a:lnTo>
                    <a:pt x="1014967" y="2186498"/>
                  </a:lnTo>
                  <a:close/>
                </a:path>
              </a:pathLst>
            </a:custGeom>
            <a:solidFill>
              <a:srgbClr val="A6A6A6"/>
            </a:solidFill>
          </p:spPr>
          <p:txBody>
            <a:bodyPr/>
            <a:lstStyle/>
            <a:p>
              <a:endParaRPr lang="en-US"/>
            </a:p>
          </p:txBody>
        </p:sp>
      </p:grpSp>
      <p:sp>
        <p:nvSpPr>
          <p:cNvPr id="34" name="TextBox 34"/>
          <p:cNvSpPr txBox="1"/>
          <p:nvPr/>
        </p:nvSpPr>
        <p:spPr>
          <a:xfrm>
            <a:off x="234211" y="828675"/>
            <a:ext cx="6466997" cy="1012778"/>
          </a:xfrm>
          <a:prstGeom prst="rect">
            <a:avLst/>
          </a:prstGeom>
        </p:spPr>
        <p:txBody>
          <a:bodyPr lIns="0" tIns="0" rIns="0" bIns="0" rtlCol="0" anchor="t">
            <a:spAutoFit/>
          </a:bodyPr>
          <a:lstStyle/>
          <a:p>
            <a:pPr marL="0" lvl="0" indent="0" algn="l">
              <a:lnSpc>
                <a:spcPts val="8206"/>
              </a:lnSpc>
              <a:spcBef>
                <a:spcPct val="0"/>
              </a:spcBef>
            </a:pPr>
            <a:r>
              <a:rPr lang="en-US" sz="5946" b="1" spc="582" dirty="0">
                <a:solidFill>
                  <a:srgbClr val="FFFFFF"/>
                </a:solidFill>
                <a:latin typeface="Roboto" panose="02000000000000000000" pitchFamily="2" charset="0"/>
                <a:ea typeface="Roboto" panose="02000000000000000000" pitchFamily="2" charset="0"/>
                <a:cs typeface="Roboto" panose="02000000000000000000" pitchFamily="2" charset="0"/>
              </a:rPr>
              <a:t>Contact Us</a:t>
            </a:r>
          </a:p>
        </p:txBody>
      </p:sp>
      <p:sp>
        <p:nvSpPr>
          <p:cNvPr id="35" name="TextBox 35"/>
          <p:cNvSpPr txBox="1"/>
          <p:nvPr/>
        </p:nvSpPr>
        <p:spPr>
          <a:xfrm>
            <a:off x="13336305" y="1651255"/>
            <a:ext cx="4594212" cy="1554713"/>
          </a:xfrm>
          <a:prstGeom prst="rect">
            <a:avLst/>
          </a:prstGeom>
        </p:spPr>
        <p:txBody>
          <a:bodyPr lIns="0" tIns="0" rIns="0" bIns="0" rtlCol="0" anchor="t">
            <a:spAutoFit/>
          </a:bodyPr>
          <a:lstStyle/>
          <a:p>
            <a:pPr>
              <a:lnSpc>
                <a:spcPts val="2542"/>
              </a:lnSpc>
            </a:pPr>
            <a:r>
              <a:rPr lang="en-US" sz="1842" spc="180">
                <a:solidFill>
                  <a:srgbClr val="FFFFFF"/>
                </a:solidFill>
                <a:latin typeface="Helvetica Now"/>
              </a:rPr>
              <a:t>Leah Missildine</a:t>
            </a:r>
          </a:p>
          <a:p>
            <a:pPr>
              <a:lnSpc>
                <a:spcPts val="2542"/>
              </a:lnSpc>
            </a:pPr>
            <a:r>
              <a:rPr lang="en-US" sz="1842" spc="180">
                <a:solidFill>
                  <a:srgbClr val="FFFFFF"/>
                </a:solidFill>
                <a:latin typeface="Helvetica Now"/>
              </a:rPr>
              <a:t>Executive Director</a:t>
            </a:r>
          </a:p>
          <a:p>
            <a:pPr>
              <a:lnSpc>
                <a:spcPts val="2542"/>
              </a:lnSpc>
            </a:pPr>
            <a:r>
              <a:rPr lang="en-US" sz="1842" spc="180">
                <a:solidFill>
                  <a:srgbClr val="FFFFFF"/>
                </a:solidFill>
                <a:latin typeface="Helvetica Now"/>
              </a:rPr>
              <a:t>Email:  </a:t>
            </a:r>
            <a:r>
              <a:rPr lang="en-US" sz="1842" u="sng" spc="180">
                <a:solidFill>
                  <a:srgbClr val="FFFFFF"/>
                </a:solidFill>
                <a:latin typeface="Helvetica Now"/>
                <a:hlinkClick r:id="rId6" tooltip="mailto:leah@al911board.com"/>
              </a:rPr>
              <a:t>leah@al911board.com</a:t>
            </a:r>
          </a:p>
          <a:p>
            <a:pPr>
              <a:lnSpc>
                <a:spcPts val="2542"/>
              </a:lnSpc>
            </a:pPr>
            <a:r>
              <a:rPr lang="en-US" sz="1842" spc="180">
                <a:solidFill>
                  <a:srgbClr val="FFFFFF"/>
                </a:solidFill>
                <a:latin typeface="Helvetica Now"/>
              </a:rPr>
              <a:t> </a:t>
            </a:r>
          </a:p>
          <a:p>
            <a:pPr marL="0" lvl="0" indent="0" algn="l">
              <a:lnSpc>
                <a:spcPts val="2542"/>
              </a:lnSpc>
              <a:spcBef>
                <a:spcPct val="0"/>
              </a:spcBef>
            </a:pPr>
            <a:endParaRPr lang="en-US" sz="1842" spc="180">
              <a:solidFill>
                <a:srgbClr val="FFFFFF"/>
              </a:solidFill>
              <a:latin typeface="Helvetica Now"/>
            </a:endParaRPr>
          </a:p>
        </p:txBody>
      </p:sp>
      <p:sp>
        <p:nvSpPr>
          <p:cNvPr id="36" name="TextBox 36"/>
          <p:cNvSpPr txBox="1"/>
          <p:nvPr/>
        </p:nvSpPr>
        <p:spPr>
          <a:xfrm>
            <a:off x="4847365" y="6097195"/>
            <a:ext cx="6517135" cy="1372171"/>
          </a:xfrm>
          <a:prstGeom prst="rect">
            <a:avLst/>
          </a:prstGeom>
        </p:spPr>
        <p:txBody>
          <a:bodyPr lIns="0" tIns="0" rIns="0" bIns="0" rtlCol="0" anchor="t">
            <a:spAutoFit/>
          </a:bodyPr>
          <a:lstStyle/>
          <a:p>
            <a:pPr>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Laura Ehrhart</a:t>
            </a:r>
          </a:p>
          <a:p>
            <a:pPr>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Education &amp; Outreach Program Manager</a:t>
            </a:r>
          </a:p>
          <a:p>
            <a:pPr>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7" tooltip="mailto:laura@al911board.com"/>
              </a:rPr>
              <a:t>laura@al911board.com</a:t>
            </a:r>
          </a:p>
          <a:p>
            <a:pPr marL="0" lvl="0" indent="0" algn="l">
              <a:lnSpc>
                <a:spcPts val="2288"/>
              </a:lnSpc>
              <a:spcBef>
                <a:spcPct val="0"/>
              </a:spcBef>
            </a:pPr>
            <a:endPar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7" tooltip="mailto:laura@al911board.com"/>
            </a:endParaRPr>
          </a:p>
        </p:txBody>
      </p:sp>
      <p:sp>
        <p:nvSpPr>
          <p:cNvPr id="37" name="TextBox 37"/>
          <p:cNvSpPr txBox="1"/>
          <p:nvPr/>
        </p:nvSpPr>
        <p:spPr>
          <a:xfrm>
            <a:off x="11156455" y="3933501"/>
            <a:ext cx="5023056" cy="1050672"/>
          </a:xfrm>
          <a:prstGeom prst="rect">
            <a:avLst/>
          </a:prstGeom>
        </p:spPr>
        <p:txBody>
          <a:bodyPr lIns="0" tIns="0" rIns="0" bIns="0" rtlCol="0" anchor="t">
            <a:spAutoFit/>
          </a:bodyPr>
          <a:lstStyle/>
          <a:p>
            <a:pPr algn="just">
              <a:lnSpc>
                <a:spcPts val="2759"/>
              </a:lnSpc>
            </a:pP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Anderson Brooms</a:t>
            </a:r>
          </a:p>
          <a:p>
            <a:pPr>
              <a:lnSpc>
                <a:spcPts val="2759"/>
              </a:lnSpc>
            </a:pP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GIS Program Manager</a:t>
            </a:r>
          </a:p>
          <a:p>
            <a:pPr marL="0" lvl="0" indent="0" algn="l">
              <a:lnSpc>
                <a:spcPts val="2759"/>
              </a:lnSpc>
              <a:spcBef>
                <a:spcPct val="0"/>
              </a:spcBef>
            </a:pP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1999" u="sng" spc="195">
                <a:solidFill>
                  <a:srgbClr val="FFFFFF"/>
                </a:solidFill>
                <a:latin typeface="Roboto" panose="02000000000000000000" pitchFamily="2" charset="0"/>
                <a:ea typeface="Roboto" panose="02000000000000000000" pitchFamily="2" charset="0"/>
                <a:cs typeface="Roboto" panose="02000000000000000000" pitchFamily="2" charset="0"/>
                <a:hlinkClick r:id="rId8" tooltip="mailto:anderson@al911board.com"/>
              </a:rPr>
              <a:t>anderson@al911board.com</a:t>
            </a:r>
            <a:r>
              <a:rPr lang="en-US" sz="1999" spc="195">
                <a:solidFill>
                  <a:srgbClr val="FFFFFF"/>
                </a:solidFill>
                <a:latin typeface="Roboto" panose="02000000000000000000" pitchFamily="2" charset="0"/>
                <a:ea typeface="Roboto" panose="02000000000000000000" pitchFamily="2" charset="0"/>
                <a:cs typeface="Roboto" panose="02000000000000000000" pitchFamily="2" charset="0"/>
              </a:rPr>
              <a:t> </a:t>
            </a:r>
          </a:p>
        </p:txBody>
      </p:sp>
      <p:sp>
        <p:nvSpPr>
          <p:cNvPr id="38" name="TextBox 38"/>
          <p:cNvSpPr txBox="1"/>
          <p:nvPr/>
        </p:nvSpPr>
        <p:spPr>
          <a:xfrm>
            <a:off x="6167645" y="8446896"/>
            <a:ext cx="4939432" cy="1400748"/>
          </a:xfrm>
          <a:prstGeom prst="rect">
            <a:avLst/>
          </a:prstGeom>
        </p:spPr>
        <p:txBody>
          <a:bodyPr lIns="0" tIns="0" rIns="0" bIns="0" rtlCol="0" anchor="t">
            <a:spAutoFit/>
          </a:bodyPr>
          <a:lstStyle/>
          <a:p>
            <a:pPr algn="just">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Michelle Peel</a:t>
            </a:r>
          </a:p>
          <a:p>
            <a:pPr algn="just">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Program Coordinator</a:t>
            </a:r>
          </a:p>
          <a:p>
            <a:pPr algn="just">
              <a:lnSpc>
                <a:spcPts val="2840"/>
              </a:lnSpc>
            </a:pPr>
            <a:r>
              <a:rPr lang="en-US" sz="2058" spc="201"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9" tooltip="mailto:michelle@al911board.com"/>
              </a:rPr>
              <a:t>michelle@al911board.com</a:t>
            </a:r>
          </a:p>
          <a:p>
            <a:pPr marL="0" lvl="0" indent="0" algn="just">
              <a:lnSpc>
                <a:spcPts val="2840"/>
              </a:lnSpc>
              <a:spcBef>
                <a:spcPct val="0"/>
              </a:spcBef>
            </a:pPr>
            <a:endParaRPr lang="en-US" sz="2058" u="sng" spc="201" dirty="0">
              <a:solidFill>
                <a:srgbClr val="FFFFFF"/>
              </a:solidFill>
              <a:latin typeface="Roboto" panose="02000000000000000000" pitchFamily="2" charset="0"/>
              <a:ea typeface="Roboto" panose="02000000000000000000" pitchFamily="2" charset="0"/>
              <a:cs typeface="Roboto" panose="02000000000000000000" pitchFamily="2" charset="0"/>
              <a:hlinkClick r:id="rId9" tooltip="mailto:michelle@al911board.com"/>
            </a:endParaRPr>
          </a:p>
        </p:txBody>
      </p:sp>
      <p:sp>
        <p:nvSpPr>
          <p:cNvPr id="39" name="TextBox 39"/>
          <p:cNvSpPr txBox="1"/>
          <p:nvPr/>
        </p:nvSpPr>
        <p:spPr>
          <a:xfrm>
            <a:off x="528113" y="1873483"/>
            <a:ext cx="3934942" cy="553682"/>
          </a:xfrm>
          <a:prstGeom prst="rect">
            <a:avLst/>
          </a:prstGeom>
        </p:spPr>
        <p:txBody>
          <a:bodyPr lIns="0" tIns="0" rIns="0" bIns="0" rtlCol="0" anchor="t">
            <a:spAutoFit/>
          </a:bodyPr>
          <a:lstStyle/>
          <a:p>
            <a:pPr marL="0" lvl="0" indent="0" algn="l">
              <a:lnSpc>
                <a:spcPts val="4525"/>
              </a:lnSpc>
              <a:spcBef>
                <a:spcPct val="0"/>
              </a:spcBef>
            </a:pPr>
            <a:r>
              <a:rPr lang="en-US" sz="3279" spc="321" dirty="0">
                <a:solidFill>
                  <a:srgbClr val="FFFFFF"/>
                </a:solidFill>
                <a:latin typeface="Roboto" panose="02000000000000000000" pitchFamily="2" charset="0"/>
                <a:ea typeface="Roboto" panose="02000000000000000000" pitchFamily="2" charset="0"/>
                <a:cs typeface="Roboto" panose="02000000000000000000" pitchFamily="2" charset="0"/>
              </a:rPr>
              <a:t>(334) 440-7911</a:t>
            </a:r>
          </a:p>
        </p:txBody>
      </p:sp>
      <p:grpSp>
        <p:nvGrpSpPr>
          <p:cNvPr id="40" name="Group 40"/>
          <p:cNvGrpSpPr/>
          <p:nvPr/>
        </p:nvGrpSpPr>
        <p:grpSpPr>
          <a:xfrm>
            <a:off x="5155521" y="3677387"/>
            <a:ext cx="5918974" cy="1504195"/>
            <a:chOff x="0" y="0"/>
            <a:chExt cx="7377120" cy="1874755"/>
          </a:xfrm>
          <a:solidFill>
            <a:srgbClr val="A7B151"/>
          </a:solidFill>
        </p:grpSpPr>
        <p:sp>
          <p:nvSpPr>
            <p:cNvPr id="41" name="Freeform 41"/>
            <p:cNvSpPr/>
            <p:nvPr/>
          </p:nvSpPr>
          <p:spPr>
            <a:xfrm>
              <a:off x="0" y="0"/>
              <a:ext cx="7434580" cy="1921281"/>
            </a:xfrm>
            <a:custGeom>
              <a:avLst/>
              <a:gdLst/>
              <a:ahLst/>
              <a:cxnLst/>
              <a:rect l="l" t="t" r="r" b="b"/>
              <a:pathLst>
                <a:path w="7434580" h="1921281">
                  <a:moveTo>
                    <a:pt x="967105" y="1921281"/>
                  </a:moveTo>
                  <a:lnTo>
                    <a:pt x="7434580" y="1921281"/>
                  </a:lnTo>
                  <a:lnTo>
                    <a:pt x="6596380" y="1101003"/>
                  </a:lnTo>
                  <a:cubicBezTo>
                    <a:pt x="6556883" y="1062369"/>
                    <a:pt x="6536563" y="1011188"/>
                    <a:pt x="6536563" y="960132"/>
                  </a:cubicBezTo>
                  <a:cubicBezTo>
                    <a:pt x="6536563" y="909076"/>
                    <a:pt x="6556375" y="858392"/>
                    <a:pt x="6596380" y="819261"/>
                  </a:cubicBezTo>
                  <a:lnTo>
                    <a:pt x="7434072" y="0"/>
                  </a:lnTo>
                  <a:lnTo>
                    <a:pt x="967105" y="0"/>
                  </a:lnTo>
                  <a:lnTo>
                    <a:pt x="0" y="959511"/>
                  </a:lnTo>
                  <a:lnTo>
                    <a:pt x="967105" y="1921154"/>
                  </a:lnTo>
                  <a:close/>
                </a:path>
              </a:pathLst>
            </a:custGeom>
            <a:grpFill/>
          </p:spPr>
          <p:txBody>
            <a:bodyPr/>
            <a:lstStyle/>
            <a:p>
              <a:endParaRPr lang="en-US"/>
            </a:p>
          </p:txBody>
        </p:sp>
      </p:grpSp>
      <p:sp>
        <p:nvSpPr>
          <p:cNvPr id="42" name="TextBox 42"/>
          <p:cNvSpPr txBox="1"/>
          <p:nvPr/>
        </p:nvSpPr>
        <p:spPr>
          <a:xfrm>
            <a:off x="5895461" y="3931038"/>
            <a:ext cx="4594212" cy="1048683"/>
          </a:xfrm>
          <a:prstGeom prst="rect">
            <a:avLst/>
          </a:prstGeom>
        </p:spPr>
        <p:txBody>
          <a:bodyPr lIns="0" tIns="0" rIns="0" bIns="0" rtlCol="0" anchor="t">
            <a:spAutoFit/>
          </a:bodyPr>
          <a:lstStyle/>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Nida Jackson</a:t>
            </a:r>
          </a:p>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Senior GIS Specialist</a:t>
            </a:r>
          </a:p>
          <a:p>
            <a:pPr marL="0" lvl="0" indent="0" algn="l">
              <a:lnSpc>
                <a:spcPts val="2818"/>
              </a:lnSpc>
              <a:spcBef>
                <a:spcPct val="0"/>
              </a:spcBef>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dirty="0">
                <a:solidFill>
                  <a:srgbClr val="FFFFFF"/>
                </a:solidFill>
                <a:latin typeface="Roboto" panose="02000000000000000000" pitchFamily="2" charset="0"/>
                <a:ea typeface="Roboto" panose="02000000000000000000" pitchFamily="2" charset="0"/>
                <a:cs typeface="Roboto" panose="02000000000000000000" pitchFamily="2" charset="0"/>
                <a:hlinkClick r:id="rId10" tooltip="mailto:nida@al911board.com"/>
              </a:rPr>
              <a:t>nida@al911board.com</a:t>
            </a: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 </a:t>
            </a:r>
          </a:p>
        </p:txBody>
      </p:sp>
      <p:grpSp>
        <p:nvGrpSpPr>
          <p:cNvPr id="43" name="Group 43"/>
          <p:cNvGrpSpPr/>
          <p:nvPr/>
        </p:nvGrpSpPr>
        <p:grpSpPr>
          <a:xfrm>
            <a:off x="12371336" y="1519911"/>
            <a:ext cx="5916664" cy="1537801"/>
            <a:chOff x="0" y="0"/>
            <a:chExt cx="7374240" cy="1916640"/>
          </a:xfrm>
        </p:grpSpPr>
        <p:sp>
          <p:nvSpPr>
            <p:cNvPr id="44" name="Freeform 44"/>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45A4AE"/>
            </a:solidFill>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grpSp>
      <p:sp>
        <p:nvSpPr>
          <p:cNvPr id="45" name="TextBox 45"/>
          <p:cNvSpPr txBox="1"/>
          <p:nvPr/>
        </p:nvSpPr>
        <p:spPr>
          <a:xfrm>
            <a:off x="7942291" y="1798556"/>
            <a:ext cx="4594212" cy="1048683"/>
          </a:xfrm>
          <a:prstGeom prst="rect">
            <a:avLst/>
          </a:prstGeom>
        </p:spPr>
        <p:txBody>
          <a:bodyPr lIns="0" tIns="0" rIns="0" bIns="0" rtlCol="0" anchor="t">
            <a:spAutoFit/>
          </a:bodyPr>
          <a:lstStyle/>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Leah Missildine</a:t>
            </a:r>
          </a:p>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Executive Director</a:t>
            </a:r>
          </a:p>
          <a:p>
            <a:pPr marL="0" lvl="0" indent="0" algn="l">
              <a:lnSpc>
                <a:spcPts val="2818"/>
              </a:lnSpc>
              <a:spcBef>
                <a:spcPct val="0"/>
              </a:spcBef>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dirty="0">
                <a:solidFill>
                  <a:srgbClr val="FFFFFF"/>
                </a:solidFill>
                <a:latin typeface="Roboto" panose="02000000000000000000" pitchFamily="2" charset="0"/>
                <a:ea typeface="Roboto" panose="02000000000000000000" pitchFamily="2" charset="0"/>
                <a:cs typeface="Roboto" panose="02000000000000000000" pitchFamily="2" charset="0"/>
                <a:hlinkClick r:id="rId6" tooltip="mailto:leah@al911board.com"/>
              </a:rPr>
              <a:t>leah@al911board.com</a:t>
            </a:r>
          </a:p>
        </p:txBody>
      </p:sp>
      <p:sp>
        <p:nvSpPr>
          <p:cNvPr id="46" name="TextBox 46"/>
          <p:cNvSpPr txBox="1"/>
          <p:nvPr/>
        </p:nvSpPr>
        <p:spPr>
          <a:xfrm>
            <a:off x="13344658" y="1798556"/>
            <a:ext cx="4594212" cy="1048683"/>
          </a:xfrm>
          <a:prstGeom prst="rect">
            <a:avLst/>
          </a:prstGeom>
        </p:spPr>
        <p:txBody>
          <a:bodyPr lIns="0" tIns="0" rIns="0" bIns="0" rtlCol="0" anchor="t">
            <a:spAutoFit/>
          </a:bodyPr>
          <a:lstStyle/>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Adam Brown</a:t>
            </a:r>
          </a:p>
          <a:p>
            <a:pPr>
              <a:lnSpc>
                <a:spcPts val="2818"/>
              </a:lnSpc>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Deputy Director</a:t>
            </a:r>
          </a:p>
          <a:p>
            <a:pPr marL="0" lvl="0" indent="0" algn="l">
              <a:lnSpc>
                <a:spcPts val="2818"/>
              </a:lnSpc>
              <a:spcBef>
                <a:spcPct val="0"/>
              </a:spcBef>
            </a:pPr>
            <a:r>
              <a:rPr lang="en-US" sz="2042" spc="200" dirty="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dirty="0">
                <a:solidFill>
                  <a:srgbClr val="FFFFFF"/>
                </a:solidFill>
                <a:latin typeface="Roboto" panose="02000000000000000000" pitchFamily="2" charset="0"/>
                <a:ea typeface="Roboto" panose="02000000000000000000" pitchFamily="2" charset="0"/>
                <a:cs typeface="Roboto" panose="02000000000000000000" pitchFamily="2" charset="0"/>
                <a:hlinkClick r:id="rId11" tooltip="mailto:adam@al911board.com"/>
              </a:rPr>
              <a:t>adam@al911board.com</a:t>
            </a:r>
          </a:p>
        </p:txBody>
      </p:sp>
      <p:sp>
        <p:nvSpPr>
          <p:cNvPr id="47" name="TextBox 47"/>
          <p:cNvSpPr txBox="1"/>
          <p:nvPr/>
        </p:nvSpPr>
        <p:spPr>
          <a:xfrm>
            <a:off x="11451168" y="6135299"/>
            <a:ext cx="5159171" cy="1048683"/>
          </a:xfrm>
          <a:prstGeom prst="rect">
            <a:avLst/>
          </a:prstGeom>
        </p:spPr>
        <p:txBody>
          <a:bodyPr lIns="0" tIns="0" rIns="0" bIns="0" rtlCol="0" anchor="t">
            <a:spAutoFit/>
          </a:bodyPr>
          <a:lstStyle/>
          <a:p>
            <a:pPr>
              <a:lnSpc>
                <a:spcPts val="2818"/>
              </a:lnSpc>
            </a:pPr>
            <a:r>
              <a:rPr lang="en-US" sz="2042" spc="200">
                <a:solidFill>
                  <a:srgbClr val="FFFFFF"/>
                </a:solidFill>
                <a:latin typeface="Roboto" panose="02000000000000000000" pitchFamily="2" charset="0"/>
                <a:ea typeface="Roboto" panose="02000000000000000000" pitchFamily="2" charset="0"/>
                <a:cs typeface="Roboto" panose="02000000000000000000" pitchFamily="2" charset="0"/>
              </a:rPr>
              <a:t>Daniel Hipps</a:t>
            </a:r>
          </a:p>
          <a:p>
            <a:pPr>
              <a:lnSpc>
                <a:spcPts val="2818"/>
              </a:lnSpc>
            </a:pPr>
            <a:r>
              <a:rPr lang="en-US" sz="2042" spc="200">
                <a:solidFill>
                  <a:srgbClr val="FFFFFF"/>
                </a:solidFill>
                <a:latin typeface="Roboto" panose="02000000000000000000" pitchFamily="2" charset="0"/>
                <a:ea typeface="Roboto" panose="02000000000000000000" pitchFamily="2" charset="0"/>
                <a:cs typeface="Roboto" panose="02000000000000000000" pitchFamily="2" charset="0"/>
              </a:rPr>
              <a:t>Education and Outreach Specialist</a:t>
            </a:r>
          </a:p>
          <a:p>
            <a:pPr marL="0" lvl="0" indent="0" algn="l">
              <a:lnSpc>
                <a:spcPts val="2818"/>
              </a:lnSpc>
              <a:spcBef>
                <a:spcPct val="0"/>
              </a:spcBef>
            </a:pPr>
            <a:r>
              <a:rPr lang="en-US" sz="2042" spc="200">
                <a:solidFill>
                  <a:srgbClr val="FFFFFF"/>
                </a:solidFill>
                <a:latin typeface="Roboto" panose="02000000000000000000" pitchFamily="2" charset="0"/>
                <a:ea typeface="Roboto" panose="02000000000000000000" pitchFamily="2" charset="0"/>
                <a:cs typeface="Roboto" panose="02000000000000000000" pitchFamily="2" charset="0"/>
              </a:rPr>
              <a:t>Email:  </a:t>
            </a:r>
            <a:r>
              <a:rPr lang="en-US" sz="2042" u="sng" spc="200">
                <a:solidFill>
                  <a:srgbClr val="FFFFFF"/>
                </a:solidFill>
                <a:latin typeface="Roboto" panose="02000000000000000000" pitchFamily="2" charset="0"/>
                <a:ea typeface="Roboto" panose="02000000000000000000" pitchFamily="2" charset="0"/>
                <a:cs typeface="Roboto" panose="02000000000000000000" pitchFamily="2" charset="0"/>
                <a:hlinkClick r:id="rId12" tooltip="mailto:daniel@al911board.com"/>
              </a:rPr>
              <a:t>daniel@al911board.com</a:t>
            </a:r>
          </a:p>
        </p:txBody>
      </p:sp>
      <p:grpSp>
        <p:nvGrpSpPr>
          <p:cNvPr id="48" name="Group 48"/>
          <p:cNvGrpSpPr/>
          <p:nvPr/>
        </p:nvGrpSpPr>
        <p:grpSpPr>
          <a:xfrm>
            <a:off x="3206786" y="5753407"/>
            <a:ext cx="1209611" cy="1850941"/>
            <a:chOff x="0" y="0"/>
            <a:chExt cx="1451520" cy="2381040"/>
          </a:xfrm>
        </p:grpSpPr>
        <p:sp>
          <p:nvSpPr>
            <p:cNvPr id="49" name="Freeform 49"/>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45A4AE"/>
            </a:solidFill>
          </p:spPr>
          <p:txBody>
            <a:bodyPr/>
            <a:lstStyle/>
            <a:p>
              <a:endParaRPr lang="en-US"/>
            </a:p>
          </p:txBody>
        </p:sp>
      </p:grpSp>
    </p:spTree>
    <p:extLst>
      <p:ext uri="{BB962C8B-B14F-4D97-AF65-F5344CB8AC3E}">
        <p14:creationId xmlns:p14="http://schemas.microsoft.com/office/powerpoint/2010/main" val="2689197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3833915" y="3940175"/>
            <a:ext cx="10620170" cy="1282402"/>
          </a:xfrm>
          <a:prstGeom prst="rect">
            <a:avLst/>
          </a:prstGeom>
        </p:spPr>
        <p:txBody>
          <a:bodyPr lIns="0" tIns="0" rIns="0" bIns="0" rtlCol="0" anchor="t">
            <a:spAutoFit/>
          </a:bodyPr>
          <a:lstStyle/>
          <a:p>
            <a:pPr algn="ctr">
              <a:lnSpc>
                <a:spcPts val="9999"/>
              </a:lnSpc>
            </a:pPr>
            <a:r>
              <a:rPr lang="en-US" sz="9999" b="1" dirty="0">
                <a:solidFill>
                  <a:srgbClr val="45A4AE"/>
                </a:solidFill>
                <a:latin typeface="Roboto" panose="02000000000000000000" pitchFamily="2" charset="0"/>
                <a:ea typeface="Roboto" panose="02000000000000000000" pitchFamily="2" charset="0"/>
                <a:cs typeface="Roboto" panose="02000000000000000000" pitchFamily="2" charset="0"/>
              </a:rPr>
              <a:t>Questions?</a:t>
            </a:r>
          </a:p>
        </p:txBody>
      </p:sp>
      <p:sp>
        <p:nvSpPr>
          <p:cNvPr id="3" name="Freeform 3"/>
          <p:cNvSpPr/>
          <p:nvPr/>
        </p:nvSpPr>
        <p:spPr>
          <a:xfrm>
            <a:off x="17204191" y="-551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7204191" y="102870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flipH="1" flipV="1">
            <a:off x="17204191" y="21125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6120382" y="-551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5400000">
            <a:off x="15036573" y="102870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6120382" y="21125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0800000" flipH="1" flipV="1">
            <a:off x="15036573" y="21125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flipH="1" flipV="1">
            <a:off x="12770705" y="-551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800000" flipH="1" flipV="1">
            <a:off x="12770705" y="1028700"/>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42" name="Group 41">
            <a:extLst>
              <a:ext uri="{FF2B5EF4-FFF2-40B4-BE49-F238E27FC236}">
                <a16:creationId xmlns:a16="http://schemas.microsoft.com/office/drawing/2014/main" id="{9AC2CB46-68AA-7196-9DE8-9C85EF2658C5}"/>
              </a:ext>
            </a:extLst>
          </p:cNvPr>
          <p:cNvGrpSpPr/>
          <p:nvPr/>
        </p:nvGrpSpPr>
        <p:grpSpPr>
          <a:xfrm>
            <a:off x="-30080" y="6244315"/>
            <a:ext cx="5489368" cy="3458481"/>
            <a:chOff x="0" y="6894251"/>
            <a:chExt cx="5489368" cy="3458481"/>
          </a:xfrm>
        </p:grpSpPr>
        <p:sp>
          <p:nvSpPr>
            <p:cNvPr id="12" name="Freeform 12"/>
            <p:cNvSpPr/>
            <p:nvPr/>
          </p:nvSpPr>
          <p:spPr>
            <a:xfrm rot="-10800000">
              <a:off x="0" y="6894251"/>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083809" y="707273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0" y="815653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10800000">
              <a:off x="0" y="9240348"/>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5400000">
              <a:off x="1083809" y="9240348"/>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0800000">
              <a:off x="3321750" y="9268923"/>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3321750" y="8185114"/>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5400000">
              <a:off x="4405559" y="9268923"/>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0" name="Group 20"/>
          <p:cNvGrpSpPr/>
          <p:nvPr/>
        </p:nvGrpSpPr>
        <p:grpSpPr>
          <a:xfrm rot="2700000">
            <a:off x="14381224" y="7574679"/>
            <a:ext cx="7415398" cy="3565095"/>
            <a:chOff x="0" y="0"/>
            <a:chExt cx="660400" cy="317500"/>
          </a:xfrm>
        </p:grpSpPr>
        <p:sp>
          <p:nvSpPr>
            <p:cNvPr id="21" name="Freeform 21"/>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rgbClr val="000000">
                <a:alpha val="0"/>
              </a:srgbClr>
            </a:solidFill>
            <a:ln w="28575" cap="sq">
              <a:solidFill>
                <a:srgbClr val="8CA9AD"/>
              </a:solidFill>
              <a:prstDash val="solid"/>
              <a:miter/>
            </a:ln>
          </p:spPr>
          <p:txBody>
            <a:bodyPr/>
            <a:lstStyle/>
            <a:p>
              <a:endParaRPr lang="en-US"/>
            </a:p>
          </p:txBody>
        </p:sp>
        <p:sp>
          <p:nvSpPr>
            <p:cNvPr id="22" name="TextBox 22"/>
            <p:cNvSpPr txBox="1"/>
            <p:nvPr/>
          </p:nvSpPr>
          <p:spPr>
            <a:xfrm>
              <a:off x="0" y="146050"/>
              <a:ext cx="660400" cy="171450"/>
            </a:xfrm>
            <a:prstGeom prst="rect">
              <a:avLst/>
            </a:prstGeom>
          </p:spPr>
          <p:txBody>
            <a:bodyPr lIns="50800" tIns="50800" rIns="50800" bIns="50800" rtlCol="0" anchor="ctr"/>
            <a:lstStyle/>
            <a:p>
              <a:pPr algn="ctr">
                <a:lnSpc>
                  <a:spcPts val="2553"/>
                </a:lnSpc>
              </a:pPr>
              <a:endParaRPr/>
            </a:p>
          </p:txBody>
        </p:sp>
      </p:grpSp>
      <p:sp>
        <p:nvSpPr>
          <p:cNvPr id="23" name="AutoShape 23"/>
          <p:cNvSpPr/>
          <p:nvPr/>
        </p:nvSpPr>
        <p:spPr>
          <a:xfrm>
            <a:off x="13918610" y="8394229"/>
            <a:ext cx="5185216" cy="5132702"/>
          </a:xfrm>
          <a:prstGeom prst="line">
            <a:avLst/>
          </a:prstGeom>
          <a:ln w="28575" cap="flat">
            <a:solidFill>
              <a:srgbClr val="8CA9AD"/>
            </a:solidFill>
            <a:prstDash val="solid"/>
            <a:headEnd type="none" w="sm" len="sm"/>
            <a:tailEnd type="none" w="sm" len="sm"/>
          </a:ln>
        </p:spPr>
        <p:txBody>
          <a:bodyPr/>
          <a:lstStyle/>
          <a:p>
            <a:endParaRPr lang="en-US"/>
          </a:p>
        </p:txBody>
      </p:sp>
      <p:sp>
        <p:nvSpPr>
          <p:cNvPr id="24" name="AutoShape 24"/>
          <p:cNvSpPr/>
          <p:nvPr/>
        </p:nvSpPr>
        <p:spPr>
          <a:xfrm>
            <a:off x="13704664" y="8706905"/>
            <a:ext cx="5038853" cy="5038853"/>
          </a:xfrm>
          <a:prstGeom prst="line">
            <a:avLst/>
          </a:prstGeom>
          <a:ln w="28575" cap="flat">
            <a:solidFill>
              <a:srgbClr val="8CA9AD"/>
            </a:solidFill>
            <a:prstDash val="solid"/>
            <a:headEnd type="none" w="sm" len="sm"/>
            <a:tailEnd type="none" w="sm" len="sm"/>
          </a:ln>
        </p:spPr>
        <p:txBody>
          <a:bodyPr/>
          <a:lstStyle/>
          <a:p>
            <a:endParaRPr lang="en-US"/>
          </a:p>
        </p:txBody>
      </p:sp>
      <p:sp>
        <p:nvSpPr>
          <p:cNvPr id="25" name="AutoShape 25"/>
          <p:cNvSpPr/>
          <p:nvPr/>
        </p:nvSpPr>
        <p:spPr>
          <a:xfrm>
            <a:off x="13525062" y="9065375"/>
            <a:ext cx="4867141" cy="4867141"/>
          </a:xfrm>
          <a:prstGeom prst="line">
            <a:avLst/>
          </a:prstGeom>
          <a:ln w="28575" cap="flat">
            <a:solidFill>
              <a:srgbClr val="8CA9AD"/>
            </a:solidFill>
            <a:prstDash val="solid"/>
            <a:headEnd type="none" w="sm" len="sm"/>
            <a:tailEnd type="none" w="sm" len="sm"/>
          </a:ln>
        </p:spPr>
        <p:txBody>
          <a:bodyPr/>
          <a:lstStyle/>
          <a:p>
            <a:endParaRPr lang="en-US"/>
          </a:p>
        </p:txBody>
      </p:sp>
      <p:sp>
        <p:nvSpPr>
          <p:cNvPr id="26" name="AutoShape 26"/>
          <p:cNvSpPr/>
          <p:nvPr/>
        </p:nvSpPr>
        <p:spPr>
          <a:xfrm>
            <a:off x="13398407" y="9451643"/>
            <a:ext cx="4690515" cy="4690515"/>
          </a:xfrm>
          <a:prstGeom prst="line">
            <a:avLst/>
          </a:prstGeom>
          <a:ln w="28575" cap="flat">
            <a:solidFill>
              <a:srgbClr val="8CA9AD"/>
            </a:solidFill>
            <a:prstDash val="solid"/>
            <a:headEnd type="none" w="sm" len="sm"/>
            <a:tailEnd type="none" w="sm" len="sm"/>
          </a:ln>
        </p:spPr>
        <p:txBody>
          <a:bodyPr/>
          <a:lstStyle/>
          <a:p>
            <a:endParaRPr lang="en-US"/>
          </a:p>
        </p:txBody>
      </p:sp>
      <p:sp>
        <p:nvSpPr>
          <p:cNvPr id="27" name="AutoShape 27"/>
          <p:cNvSpPr/>
          <p:nvPr/>
        </p:nvSpPr>
        <p:spPr>
          <a:xfrm>
            <a:off x="13254553" y="9891320"/>
            <a:ext cx="4347674" cy="4347674"/>
          </a:xfrm>
          <a:prstGeom prst="line">
            <a:avLst/>
          </a:prstGeom>
          <a:ln w="28575" cap="flat">
            <a:solidFill>
              <a:srgbClr val="8CA9AD"/>
            </a:solidFill>
            <a:prstDash val="solid"/>
            <a:headEnd type="none" w="sm" len="sm"/>
            <a:tailEnd type="none" w="sm" len="sm"/>
          </a:ln>
        </p:spPr>
        <p:txBody>
          <a:bodyPr/>
          <a:lstStyle/>
          <a:p>
            <a:endParaRPr lang="en-US"/>
          </a:p>
        </p:txBody>
      </p:sp>
      <p:grpSp>
        <p:nvGrpSpPr>
          <p:cNvPr id="28" name="Group 28"/>
          <p:cNvGrpSpPr/>
          <p:nvPr/>
        </p:nvGrpSpPr>
        <p:grpSpPr>
          <a:xfrm rot="2700000">
            <a:off x="-1376391" y="-3093321"/>
            <a:ext cx="7415398" cy="3565095"/>
            <a:chOff x="0" y="0"/>
            <a:chExt cx="660400" cy="317500"/>
          </a:xfrm>
        </p:grpSpPr>
        <p:sp>
          <p:nvSpPr>
            <p:cNvPr id="29" name="Freeform 29"/>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rgbClr val="000000">
                <a:alpha val="0"/>
              </a:srgbClr>
            </a:solidFill>
            <a:ln w="28575" cap="sq">
              <a:solidFill>
                <a:srgbClr val="8CA9AD"/>
              </a:solidFill>
              <a:prstDash val="solid"/>
              <a:miter/>
            </a:ln>
          </p:spPr>
          <p:txBody>
            <a:bodyPr/>
            <a:lstStyle/>
            <a:p>
              <a:endParaRPr lang="en-US"/>
            </a:p>
          </p:txBody>
        </p:sp>
        <p:sp>
          <p:nvSpPr>
            <p:cNvPr id="30" name="TextBox 30"/>
            <p:cNvSpPr txBox="1"/>
            <p:nvPr/>
          </p:nvSpPr>
          <p:spPr>
            <a:xfrm>
              <a:off x="0" y="146050"/>
              <a:ext cx="660400" cy="171450"/>
            </a:xfrm>
            <a:prstGeom prst="rect">
              <a:avLst/>
            </a:prstGeom>
          </p:spPr>
          <p:txBody>
            <a:bodyPr lIns="50800" tIns="50800" rIns="50800" bIns="50800" rtlCol="0" anchor="ctr"/>
            <a:lstStyle/>
            <a:p>
              <a:pPr algn="ctr">
                <a:lnSpc>
                  <a:spcPts val="2553"/>
                </a:lnSpc>
              </a:pPr>
              <a:endParaRPr/>
            </a:p>
          </p:txBody>
        </p:sp>
      </p:grpSp>
      <p:sp>
        <p:nvSpPr>
          <p:cNvPr id="31" name="AutoShape 31"/>
          <p:cNvSpPr/>
          <p:nvPr/>
        </p:nvSpPr>
        <p:spPr>
          <a:xfrm>
            <a:off x="-1839005" y="-2273771"/>
            <a:ext cx="5185216" cy="5132702"/>
          </a:xfrm>
          <a:prstGeom prst="line">
            <a:avLst/>
          </a:prstGeom>
          <a:ln w="28575" cap="flat">
            <a:solidFill>
              <a:srgbClr val="8CA9AD"/>
            </a:solidFill>
            <a:prstDash val="solid"/>
            <a:headEnd type="none" w="sm" len="sm"/>
            <a:tailEnd type="none" w="sm" len="sm"/>
          </a:ln>
        </p:spPr>
        <p:txBody>
          <a:bodyPr/>
          <a:lstStyle/>
          <a:p>
            <a:endParaRPr lang="en-US"/>
          </a:p>
        </p:txBody>
      </p:sp>
      <p:sp>
        <p:nvSpPr>
          <p:cNvPr id="32" name="AutoShape 32"/>
          <p:cNvSpPr/>
          <p:nvPr/>
        </p:nvSpPr>
        <p:spPr>
          <a:xfrm>
            <a:off x="-2052951" y="-1961095"/>
            <a:ext cx="5038853" cy="5038853"/>
          </a:xfrm>
          <a:prstGeom prst="line">
            <a:avLst/>
          </a:prstGeom>
          <a:ln w="28575" cap="flat">
            <a:solidFill>
              <a:srgbClr val="8CA9AD"/>
            </a:solidFill>
            <a:prstDash val="solid"/>
            <a:headEnd type="none" w="sm" len="sm"/>
            <a:tailEnd type="none" w="sm" len="sm"/>
          </a:ln>
        </p:spPr>
        <p:txBody>
          <a:bodyPr/>
          <a:lstStyle/>
          <a:p>
            <a:endParaRPr lang="en-US"/>
          </a:p>
        </p:txBody>
      </p:sp>
      <p:sp>
        <p:nvSpPr>
          <p:cNvPr id="33" name="AutoShape 33"/>
          <p:cNvSpPr/>
          <p:nvPr/>
        </p:nvSpPr>
        <p:spPr>
          <a:xfrm>
            <a:off x="-2232553" y="-1602625"/>
            <a:ext cx="4867141" cy="4867141"/>
          </a:xfrm>
          <a:prstGeom prst="line">
            <a:avLst/>
          </a:prstGeom>
          <a:ln w="28575" cap="flat">
            <a:solidFill>
              <a:srgbClr val="8CA9AD"/>
            </a:solidFill>
            <a:prstDash val="solid"/>
            <a:headEnd type="none" w="sm" len="sm"/>
            <a:tailEnd type="none" w="sm" len="sm"/>
          </a:ln>
        </p:spPr>
        <p:txBody>
          <a:bodyPr/>
          <a:lstStyle/>
          <a:p>
            <a:endParaRPr lang="en-US"/>
          </a:p>
        </p:txBody>
      </p:sp>
      <p:sp>
        <p:nvSpPr>
          <p:cNvPr id="34" name="AutoShape 34"/>
          <p:cNvSpPr/>
          <p:nvPr/>
        </p:nvSpPr>
        <p:spPr>
          <a:xfrm>
            <a:off x="-2359208" y="-1216357"/>
            <a:ext cx="4690515" cy="4690515"/>
          </a:xfrm>
          <a:prstGeom prst="line">
            <a:avLst/>
          </a:prstGeom>
          <a:ln w="28575" cap="flat">
            <a:solidFill>
              <a:srgbClr val="8CA9AD"/>
            </a:solidFill>
            <a:prstDash val="solid"/>
            <a:headEnd type="none" w="sm" len="sm"/>
            <a:tailEnd type="none" w="sm" len="sm"/>
          </a:ln>
        </p:spPr>
        <p:txBody>
          <a:bodyPr/>
          <a:lstStyle/>
          <a:p>
            <a:endParaRPr lang="en-US"/>
          </a:p>
        </p:txBody>
      </p:sp>
      <p:sp>
        <p:nvSpPr>
          <p:cNvPr id="35" name="AutoShape 35"/>
          <p:cNvSpPr/>
          <p:nvPr/>
        </p:nvSpPr>
        <p:spPr>
          <a:xfrm>
            <a:off x="-2503062" y="-776680"/>
            <a:ext cx="4347674" cy="4347674"/>
          </a:xfrm>
          <a:prstGeom prst="line">
            <a:avLst/>
          </a:prstGeom>
          <a:ln w="28575" cap="flat">
            <a:solidFill>
              <a:srgbClr val="8CA9AD"/>
            </a:solidFill>
            <a:prstDash val="solid"/>
            <a:headEnd type="none" w="sm" len="sm"/>
            <a:tailEnd type="none" w="sm" len="sm"/>
          </a:ln>
        </p:spPr>
        <p:txBody>
          <a:bodyPr/>
          <a:lstStyle/>
          <a:p>
            <a:endParaRPr lang="en-US"/>
          </a:p>
        </p:txBody>
      </p:sp>
      <p:sp>
        <p:nvSpPr>
          <p:cNvPr id="36" name="AutoShape 36"/>
          <p:cNvSpPr/>
          <p:nvPr/>
        </p:nvSpPr>
        <p:spPr>
          <a:xfrm>
            <a:off x="-2623881" y="-332957"/>
            <a:ext cx="3963599" cy="3985594"/>
          </a:xfrm>
          <a:prstGeom prst="line">
            <a:avLst/>
          </a:prstGeom>
          <a:ln w="28575" cap="flat">
            <a:solidFill>
              <a:srgbClr val="8CA9AD"/>
            </a:solidFill>
            <a:prstDash val="solid"/>
            <a:headEnd type="none" w="sm" len="sm"/>
            <a:tailEnd type="none" w="sm" len="sm"/>
          </a:ln>
        </p:spPr>
        <p:txBody>
          <a:bodyPr/>
          <a:lstStyle/>
          <a:p>
            <a:endParaRPr lang="en-US"/>
          </a:p>
        </p:txBody>
      </p:sp>
      <p:sp>
        <p:nvSpPr>
          <p:cNvPr id="37" name="AutoShape 37"/>
          <p:cNvSpPr/>
          <p:nvPr/>
        </p:nvSpPr>
        <p:spPr>
          <a:xfrm>
            <a:off x="-2598114" y="228677"/>
            <a:ext cx="3377485" cy="3360058"/>
          </a:xfrm>
          <a:prstGeom prst="line">
            <a:avLst/>
          </a:prstGeom>
          <a:ln w="28575" cap="flat">
            <a:solidFill>
              <a:srgbClr val="8CA9AD"/>
            </a:solidFill>
            <a:prstDash val="solid"/>
            <a:headEnd type="none" w="sm" len="sm"/>
            <a:tailEnd type="none" w="sm" len="sm"/>
          </a:ln>
        </p:spPr>
        <p:txBody>
          <a:bodyPr/>
          <a:lstStyle/>
          <a:p>
            <a:endParaRPr lang="en-US"/>
          </a:p>
        </p:txBody>
      </p:sp>
      <p:sp>
        <p:nvSpPr>
          <p:cNvPr id="38" name="AutoShape 38"/>
          <p:cNvSpPr/>
          <p:nvPr/>
        </p:nvSpPr>
        <p:spPr>
          <a:xfrm>
            <a:off x="-2509797" y="905760"/>
            <a:ext cx="2628598" cy="2671969"/>
          </a:xfrm>
          <a:prstGeom prst="line">
            <a:avLst/>
          </a:prstGeom>
          <a:ln w="28575" cap="flat">
            <a:solidFill>
              <a:srgbClr val="8CA9AD"/>
            </a:solidFill>
            <a:prstDash val="solid"/>
            <a:headEnd type="none" w="sm" len="sm"/>
            <a:tailEnd type="none" w="sm" len="sm"/>
          </a:ln>
        </p:spPr>
        <p:txBody>
          <a:bodyPr/>
          <a:lstStyle/>
          <a:p>
            <a:endParaRPr lang="en-US"/>
          </a:p>
        </p:txBody>
      </p:sp>
      <p:sp>
        <p:nvSpPr>
          <p:cNvPr id="39" name="Freeform 42">
            <a:extLst>
              <a:ext uri="{FF2B5EF4-FFF2-40B4-BE49-F238E27FC236}">
                <a16:creationId xmlns:a16="http://schemas.microsoft.com/office/drawing/2014/main" id="{D1690B45-BAB8-3B37-10D4-C83F08875CA8}"/>
              </a:ext>
            </a:extLst>
          </p:cNvPr>
          <p:cNvSpPr/>
          <p:nvPr/>
        </p:nvSpPr>
        <p:spPr>
          <a:xfrm>
            <a:off x="2766793" y="106058"/>
            <a:ext cx="1570948" cy="1449773"/>
          </a:xfrm>
          <a:custGeom>
            <a:avLst/>
            <a:gdLst/>
            <a:ahLst/>
            <a:cxnLst/>
            <a:rect l="l" t="t" r="r" b="b"/>
            <a:pathLst>
              <a:path w="1570948" h="1449773">
                <a:moveTo>
                  <a:pt x="0" y="0"/>
                </a:moveTo>
                <a:lnTo>
                  <a:pt x="1570948" y="0"/>
                </a:lnTo>
                <a:lnTo>
                  <a:pt x="1570948" y="1449773"/>
                </a:lnTo>
                <a:lnTo>
                  <a:pt x="0" y="1449773"/>
                </a:lnTo>
                <a:lnTo>
                  <a:pt x="0" y="0"/>
                </a:lnTo>
                <a:close/>
              </a:path>
            </a:pathLst>
          </a:custGeom>
          <a:blipFill>
            <a:blip r:embed="rId12"/>
            <a:stretch>
              <a:fillRect/>
            </a:stretch>
          </a:blipFill>
        </p:spPr>
        <p:txBody>
          <a:bodyPr/>
          <a:lstStyle/>
          <a:p>
            <a:endParaRPr lang="en-US"/>
          </a:p>
        </p:txBody>
      </p:sp>
      <p:sp>
        <p:nvSpPr>
          <p:cNvPr id="40" name="Freeform 42">
            <a:extLst>
              <a:ext uri="{FF2B5EF4-FFF2-40B4-BE49-F238E27FC236}">
                <a16:creationId xmlns:a16="http://schemas.microsoft.com/office/drawing/2014/main" id="{78224DC9-0D9E-6E3D-67B8-49A9D5D3A60F}"/>
              </a:ext>
            </a:extLst>
          </p:cNvPr>
          <p:cNvSpPr/>
          <p:nvPr/>
        </p:nvSpPr>
        <p:spPr>
          <a:xfrm>
            <a:off x="16210420" y="7973556"/>
            <a:ext cx="1570948" cy="1449773"/>
          </a:xfrm>
          <a:custGeom>
            <a:avLst/>
            <a:gdLst/>
            <a:ahLst/>
            <a:cxnLst/>
            <a:rect l="l" t="t" r="r" b="b"/>
            <a:pathLst>
              <a:path w="1570948" h="1449773">
                <a:moveTo>
                  <a:pt x="0" y="0"/>
                </a:moveTo>
                <a:lnTo>
                  <a:pt x="1570948" y="0"/>
                </a:lnTo>
                <a:lnTo>
                  <a:pt x="1570948" y="1449773"/>
                </a:lnTo>
                <a:lnTo>
                  <a:pt x="0" y="1449773"/>
                </a:lnTo>
                <a:lnTo>
                  <a:pt x="0" y="0"/>
                </a:lnTo>
                <a:close/>
              </a:path>
            </a:pathLst>
          </a:custGeom>
          <a:blipFill>
            <a:blip r:embed="rId12"/>
            <a:stretch>
              <a:fillRect/>
            </a:stretch>
          </a:blipFill>
        </p:spPr>
        <p:txBody>
          <a:bodyPr/>
          <a:lstStyle/>
          <a:p>
            <a:endParaRPr lang="en-US"/>
          </a:p>
        </p:txBody>
      </p:sp>
      <p:grpSp>
        <p:nvGrpSpPr>
          <p:cNvPr id="43" name="Group 42">
            <a:extLst>
              <a:ext uri="{FF2B5EF4-FFF2-40B4-BE49-F238E27FC236}">
                <a16:creationId xmlns:a16="http://schemas.microsoft.com/office/drawing/2014/main" id="{6EECD04E-22BA-BA8A-2892-2ACCC31187F0}"/>
              </a:ext>
            </a:extLst>
          </p:cNvPr>
          <p:cNvGrpSpPr/>
          <p:nvPr/>
        </p:nvGrpSpPr>
        <p:grpSpPr>
          <a:xfrm>
            <a:off x="-68925" y="9467564"/>
            <a:ext cx="18425849" cy="857536"/>
            <a:chOff x="-68925" y="9339961"/>
            <a:chExt cx="18425849" cy="950109"/>
          </a:xfrm>
        </p:grpSpPr>
        <p:grpSp>
          <p:nvGrpSpPr>
            <p:cNvPr id="44" name="Group 43">
              <a:extLst>
                <a:ext uri="{FF2B5EF4-FFF2-40B4-BE49-F238E27FC236}">
                  <a16:creationId xmlns:a16="http://schemas.microsoft.com/office/drawing/2014/main" id="{2D03DBC2-0B60-3DA6-B5E1-7544B3C20448}"/>
                </a:ext>
              </a:extLst>
            </p:cNvPr>
            <p:cNvGrpSpPr/>
            <p:nvPr/>
          </p:nvGrpSpPr>
          <p:grpSpPr>
            <a:xfrm>
              <a:off x="-68925" y="9339961"/>
              <a:ext cx="18425849" cy="950109"/>
              <a:chOff x="0" y="-38100"/>
              <a:chExt cx="4852899" cy="250235"/>
            </a:xfrm>
          </p:grpSpPr>
          <p:sp>
            <p:nvSpPr>
              <p:cNvPr id="53" name="Freeform 3">
                <a:extLst>
                  <a:ext uri="{FF2B5EF4-FFF2-40B4-BE49-F238E27FC236}">
                    <a16:creationId xmlns:a16="http://schemas.microsoft.com/office/drawing/2014/main" id="{2683F8C6-5F6E-8730-DC46-860A00C0AACD}"/>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TextBox 4">
                <a:extLst>
                  <a:ext uri="{FF2B5EF4-FFF2-40B4-BE49-F238E27FC236}">
                    <a16:creationId xmlns:a16="http://schemas.microsoft.com/office/drawing/2014/main" id="{9284AF28-FC22-A350-B6BC-5AA43E9A4034}"/>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45" name="Freeform 5">
              <a:extLst>
                <a:ext uri="{FF2B5EF4-FFF2-40B4-BE49-F238E27FC236}">
                  <a16:creationId xmlns:a16="http://schemas.microsoft.com/office/drawing/2014/main" id="{DA4A5D01-CF4D-702D-B01E-5CC6C9A4C388}"/>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6">
              <a:extLst>
                <a:ext uri="{FF2B5EF4-FFF2-40B4-BE49-F238E27FC236}">
                  <a16:creationId xmlns:a16="http://schemas.microsoft.com/office/drawing/2014/main" id="{7EFD9D19-60B4-FED2-74A8-E351644AB2EC}"/>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7">
              <a:extLst>
                <a:ext uri="{FF2B5EF4-FFF2-40B4-BE49-F238E27FC236}">
                  <a16:creationId xmlns:a16="http://schemas.microsoft.com/office/drawing/2014/main" id="{97F8BA91-A30D-A59F-774E-8104C5099B85}"/>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8">
              <a:extLst>
                <a:ext uri="{FF2B5EF4-FFF2-40B4-BE49-F238E27FC236}">
                  <a16:creationId xmlns:a16="http://schemas.microsoft.com/office/drawing/2014/main" id="{ED6F4835-2F80-8A92-BDC3-DD20A9EA07F8}"/>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TextBox 10">
              <a:extLst>
                <a:ext uri="{FF2B5EF4-FFF2-40B4-BE49-F238E27FC236}">
                  <a16:creationId xmlns:a16="http://schemas.microsoft.com/office/drawing/2014/main" id="{F93FB6BF-E229-F4A6-4457-9351F7513922}"/>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50" name="TextBox 11">
              <a:extLst>
                <a:ext uri="{FF2B5EF4-FFF2-40B4-BE49-F238E27FC236}">
                  <a16:creationId xmlns:a16="http://schemas.microsoft.com/office/drawing/2014/main" id="{AF96B50F-87E7-A59A-82E9-E410A3CE79BA}"/>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51" name="TextBox 12">
              <a:extLst>
                <a:ext uri="{FF2B5EF4-FFF2-40B4-BE49-F238E27FC236}">
                  <a16:creationId xmlns:a16="http://schemas.microsoft.com/office/drawing/2014/main" id="{E902183F-1660-E380-49AB-27C79FE15EE8}"/>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52" name="TextBox 13">
              <a:extLst>
                <a:ext uri="{FF2B5EF4-FFF2-40B4-BE49-F238E27FC236}">
                  <a16:creationId xmlns:a16="http://schemas.microsoft.com/office/drawing/2014/main" id="{D57EE4E7-879C-F941-1955-E28A6C0D4DEB}"/>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spTree>
    <p:extLst>
      <p:ext uri="{BB962C8B-B14F-4D97-AF65-F5344CB8AC3E}">
        <p14:creationId xmlns:p14="http://schemas.microsoft.com/office/powerpoint/2010/main" val="491760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3"/>
          <p:cNvSpPr/>
          <p:nvPr/>
        </p:nvSpPr>
        <p:spPr>
          <a:xfrm>
            <a:off x="16237347" y="7558902"/>
            <a:ext cx="2091627" cy="2057400"/>
          </a:xfrm>
          <a:custGeom>
            <a:avLst/>
            <a:gdLst/>
            <a:ahLst/>
            <a:cxnLst/>
            <a:rect l="l" t="t" r="r" b="b"/>
            <a:pathLst>
              <a:path w="2091627" h="2057400">
                <a:moveTo>
                  <a:pt x="0" y="0"/>
                </a:moveTo>
                <a:lnTo>
                  <a:pt x="2091626" y="0"/>
                </a:lnTo>
                <a:lnTo>
                  <a:pt x="2091626"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2743687" y="3070778"/>
            <a:ext cx="13235332" cy="1771044"/>
            <a:chOff x="0" y="0"/>
            <a:chExt cx="2602724" cy="348275"/>
          </a:xfrm>
        </p:grpSpPr>
        <p:sp>
          <p:nvSpPr>
            <p:cNvPr id="5" name="Freeform 5"/>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DDE686"/>
            </a:solidFill>
          </p:spPr>
          <p:txBody>
            <a:bodyPr/>
            <a:lstStyle/>
            <a:p>
              <a:endParaRPr lang="en-US"/>
            </a:p>
          </p:txBody>
        </p:sp>
        <p:sp>
          <p:nvSpPr>
            <p:cNvPr id="6" name="TextBox 6"/>
            <p:cNvSpPr txBox="1"/>
            <p:nvPr/>
          </p:nvSpPr>
          <p:spPr>
            <a:xfrm>
              <a:off x="101600" y="-38100"/>
              <a:ext cx="2399524" cy="386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308980" y="2645930"/>
            <a:ext cx="13235332" cy="1771044"/>
            <a:chOff x="0" y="0"/>
            <a:chExt cx="2602724" cy="348275"/>
          </a:xfrm>
        </p:grpSpPr>
        <p:sp>
          <p:nvSpPr>
            <p:cNvPr id="8" name="Freeform 8"/>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7B151"/>
            </a:solidFill>
          </p:spPr>
          <p:txBody>
            <a:bodyPr/>
            <a:lstStyle/>
            <a:p>
              <a:endParaRPr lang="en-US"/>
            </a:p>
          </p:txBody>
        </p:sp>
        <p:sp>
          <p:nvSpPr>
            <p:cNvPr id="9" name="TextBox 9"/>
            <p:cNvSpPr txBox="1"/>
            <p:nvPr/>
          </p:nvSpPr>
          <p:spPr>
            <a:xfrm>
              <a:off x="101600" y="-38100"/>
              <a:ext cx="2399524" cy="38637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743687" y="2423794"/>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2743687" y="5787858"/>
            <a:ext cx="13235332" cy="1771044"/>
            <a:chOff x="0" y="0"/>
            <a:chExt cx="2602724" cy="348275"/>
          </a:xfrm>
        </p:grpSpPr>
        <p:sp>
          <p:nvSpPr>
            <p:cNvPr id="14" name="Freeform 14"/>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DDE686"/>
            </a:solidFill>
          </p:spPr>
          <p:txBody>
            <a:bodyPr/>
            <a:lstStyle/>
            <a:p>
              <a:endParaRPr lang="en-US"/>
            </a:p>
          </p:txBody>
        </p:sp>
        <p:sp>
          <p:nvSpPr>
            <p:cNvPr id="15" name="TextBox 15"/>
            <p:cNvSpPr txBox="1"/>
            <p:nvPr/>
          </p:nvSpPr>
          <p:spPr>
            <a:xfrm>
              <a:off x="101600" y="-38100"/>
              <a:ext cx="2399524" cy="38637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308980" y="5365697"/>
            <a:ext cx="13235332" cy="1771044"/>
            <a:chOff x="0" y="0"/>
            <a:chExt cx="2602724" cy="348275"/>
          </a:xfrm>
        </p:grpSpPr>
        <p:sp>
          <p:nvSpPr>
            <p:cNvPr id="17" name="Freeform 1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7B151"/>
            </a:solidFill>
          </p:spPr>
          <p:txBody>
            <a:bodyPr/>
            <a:lstStyle/>
            <a:p>
              <a:endParaRPr lang="en-US"/>
            </a:p>
          </p:txBody>
        </p:sp>
        <p:sp>
          <p:nvSpPr>
            <p:cNvPr id="18" name="TextBox 18"/>
            <p:cNvSpPr txBox="1"/>
            <p:nvPr/>
          </p:nvSpPr>
          <p:spPr>
            <a:xfrm>
              <a:off x="101600" y="-38100"/>
              <a:ext cx="2399524" cy="38637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2743687" y="5140874"/>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1017491" y="746687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15544313" y="-1940033"/>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42">
            <a:extLst>
              <a:ext uri="{FF2B5EF4-FFF2-40B4-BE49-F238E27FC236}">
                <a16:creationId xmlns:a16="http://schemas.microsoft.com/office/drawing/2014/main" id="{73FC8D07-3EE2-7110-0F52-B5A244CED4D0}"/>
              </a:ext>
            </a:extLst>
          </p:cNvPr>
          <p:cNvSpPr/>
          <p:nvPr/>
        </p:nvSpPr>
        <p:spPr>
          <a:xfrm>
            <a:off x="271876" y="190500"/>
            <a:ext cx="1570948" cy="1449773"/>
          </a:xfrm>
          <a:custGeom>
            <a:avLst/>
            <a:gdLst/>
            <a:ahLst/>
            <a:cxnLst/>
            <a:rect l="l" t="t" r="r" b="b"/>
            <a:pathLst>
              <a:path w="1570948" h="1449773">
                <a:moveTo>
                  <a:pt x="0" y="0"/>
                </a:moveTo>
                <a:lnTo>
                  <a:pt x="1570948" y="0"/>
                </a:lnTo>
                <a:lnTo>
                  <a:pt x="1570948" y="1449773"/>
                </a:lnTo>
                <a:lnTo>
                  <a:pt x="0" y="1449773"/>
                </a:lnTo>
                <a:lnTo>
                  <a:pt x="0" y="0"/>
                </a:lnTo>
                <a:close/>
              </a:path>
            </a:pathLst>
          </a:custGeom>
          <a:blipFill>
            <a:blip r:embed="rId10"/>
            <a:stretch>
              <a:fillRect/>
            </a:stretch>
          </a:blipFill>
        </p:spPr>
        <p:txBody>
          <a:bodyPr/>
          <a:lstStyle/>
          <a:p>
            <a:endParaRPr lang="en-US"/>
          </a:p>
        </p:txBody>
      </p:sp>
      <p:grpSp>
        <p:nvGrpSpPr>
          <p:cNvPr id="2" name="Group 1">
            <a:extLst>
              <a:ext uri="{FF2B5EF4-FFF2-40B4-BE49-F238E27FC236}">
                <a16:creationId xmlns:a16="http://schemas.microsoft.com/office/drawing/2014/main" id="{BE8098C9-946D-867D-38C6-6B7EE984B0FD}"/>
              </a:ext>
            </a:extLst>
          </p:cNvPr>
          <p:cNvGrpSpPr/>
          <p:nvPr/>
        </p:nvGrpSpPr>
        <p:grpSpPr>
          <a:xfrm>
            <a:off x="-68925" y="9467564"/>
            <a:ext cx="18425849" cy="857536"/>
            <a:chOff x="-68925" y="9339961"/>
            <a:chExt cx="18425849" cy="950109"/>
          </a:xfrm>
        </p:grpSpPr>
        <p:grpSp>
          <p:nvGrpSpPr>
            <p:cNvPr id="11" name="Group 10">
              <a:extLst>
                <a:ext uri="{FF2B5EF4-FFF2-40B4-BE49-F238E27FC236}">
                  <a16:creationId xmlns:a16="http://schemas.microsoft.com/office/drawing/2014/main" id="{016B15C3-AE7E-1C0E-F3F6-4BB6C1CC011F}"/>
                </a:ext>
              </a:extLst>
            </p:cNvPr>
            <p:cNvGrpSpPr/>
            <p:nvPr/>
          </p:nvGrpSpPr>
          <p:grpSpPr>
            <a:xfrm>
              <a:off x="-68925" y="9339961"/>
              <a:ext cx="18425849" cy="950109"/>
              <a:chOff x="0" y="-38100"/>
              <a:chExt cx="4852899" cy="250235"/>
            </a:xfrm>
          </p:grpSpPr>
          <p:sp>
            <p:nvSpPr>
              <p:cNvPr id="31" name="Freeform 3">
                <a:extLst>
                  <a:ext uri="{FF2B5EF4-FFF2-40B4-BE49-F238E27FC236}">
                    <a16:creationId xmlns:a16="http://schemas.microsoft.com/office/drawing/2014/main" id="{2768C536-A67E-2113-B73C-549A1806CC76}"/>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TextBox 4">
                <a:extLst>
                  <a:ext uri="{FF2B5EF4-FFF2-40B4-BE49-F238E27FC236}">
                    <a16:creationId xmlns:a16="http://schemas.microsoft.com/office/drawing/2014/main" id="{F9EEC318-A28F-7B80-DBB2-934797C53101}"/>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2" name="Freeform 5">
              <a:extLst>
                <a:ext uri="{FF2B5EF4-FFF2-40B4-BE49-F238E27FC236}">
                  <a16:creationId xmlns:a16="http://schemas.microsoft.com/office/drawing/2014/main" id="{80EA0541-411A-857E-4B3B-5DC10565EC95}"/>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6">
              <a:extLst>
                <a:ext uri="{FF2B5EF4-FFF2-40B4-BE49-F238E27FC236}">
                  <a16:creationId xmlns:a16="http://schemas.microsoft.com/office/drawing/2014/main" id="{5B6CE62A-4991-8336-9B4F-299A119B9AC6}"/>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7">
              <a:extLst>
                <a:ext uri="{FF2B5EF4-FFF2-40B4-BE49-F238E27FC236}">
                  <a16:creationId xmlns:a16="http://schemas.microsoft.com/office/drawing/2014/main" id="{DA8B0BB2-D871-F8E9-ED6C-5F3E4C8B5348}"/>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8">
              <a:extLst>
                <a:ext uri="{FF2B5EF4-FFF2-40B4-BE49-F238E27FC236}">
                  <a16:creationId xmlns:a16="http://schemas.microsoft.com/office/drawing/2014/main" id="{CB72B99E-DF4B-8C4C-958A-5701CED2376D}"/>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TextBox 10">
              <a:extLst>
                <a:ext uri="{FF2B5EF4-FFF2-40B4-BE49-F238E27FC236}">
                  <a16:creationId xmlns:a16="http://schemas.microsoft.com/office/drawing/2014/main" id="{058DCCB5-7BF8-8B2B-BF5B-CA4CB1520EF5}"/>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28" name="TextBox 11">
              <a:extLst>
                <a:ext uri="{FF2B5EF4-FFF2-40B4-BE49-F238E27FC236}">
                  <a16:creationId xmlns:a16="http://schemas.microsoft.com/office/drawing/2014/main" id="{640C50D2-040E-0C36-0A76-CEAB97CEEBCE}"/>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29" name="TextBox 12">
              <a:extLst>
                <a:ext uri="{FF2B5EF4-FFF2-40B4-BE49-F238E27FC236}">
                  <a16:creationId xmlns:a16="http://schemas.microsoft.com/office/drawing/2014/main" id="{BDB546B4-78B5-669A-2F33-78E791460565}"/>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30" name="TextBox 13">
              <a:extLst>
                <a:ext uri="{FF2B5EF4-FFF2-40B4-BE49-F238E27FC236}">
                  <a16:creationId xmlns:a16="http://schemas.microsoft.com/office/drawing/2014/main" id="{13545F98-A321-6021-F1B6-ABE998BF6BF2}"/>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3"/>
          <p:cNvSpPr/>
          <p:nvPr/>
        </p:nvSpPr>
        <p:spPr>
          <a:xfrm>
            <a:off x="17204191" y="-551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7204191" y="102870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flipH="1" flipV="1">
            <a:off x="17204191" y="21125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6120382" y="-551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5400000">
            <a:off x="15036573" y="102870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6120382" y="21125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0800000" flipH="1" flipV="1">
            <a:off x="15036573" y="21125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flipH="1" flipV="1">
            <a:off x="12770705" y="-551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800000" flipH="1" flipV="1">
            <a:off x="12770705" y="1028700"/>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0" name="Group 20"/>
          <p:cNvGrpSpPr/>
          <p:nvPr/>
        </p:nvGrpSpPr>
        <p:grpSpPr>
          <a:xfrm rot="2700000">
            <a:off x="14381224" y="7574679"/>
            <a:ext cx="7415398" cy="3565095"/>
            <a:chOff x="0" y="0"/>
            <a:chExt cx="660400" cy="317500"/>
          </a:xfrm>
        </p:grpSpPr>
        <p:sp>
          <p:nvSpPr>
            <p:cNvPr id="21" name="Freeform 21"/>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rgbClr val="000000">
                <a:alpha val="0"/>
              </a:srgbClr>
            </a:solidFill>
            <a:ln w="28575" cap="sq">
              <a:solidFill>
                <a:srgbClr val="8CA9AD"/>
              </a:solidFill>
              <a:prstDash val="solid"/>
              <a:miter/>
            </a:ln>
          </p:spPr>
          <p:txBody>
            <a:bodyPr/>
            <a:lstStyle/>
            <a:p>
              <a:endParaRPr lang="en-US"/>
            </a:p>
          </p:txBody>
        </p:sp>
        <p:sp>
          <p:nvSpPr>
            <p:cNvPr id="22" name="TextBox 22"/>
            <p:cNvSpPr txBox="1"/>
            <p:nvPr/>
          </p:nvSpPr>
          <p:spPr>
            <a:xfrm>
              <a:off x="0" y="146050"/>
              <a:ext cx="660400" cy="171450"/>
            </a:xfrm>
            <a:prstGeom prst="rect">
              <a:avLst/>
            </a:prstGeom>
          </p:spPr>
          <p:txBody>
            <a:bodyPr lIns="50800" tIns="50800" rIns="50800" bIns="50800" rtlCol="0" anchor="ctr"/>
            <a:lstStyle/>
            <a:p>
              <a:pPr algn="ctr">
                <a:lnSpc>
                  <a:spcPts val="2553"/>
                </a:lnSpc>
              </a:pPr>
              <a:endParaRPr/>
            </a:p>
          </p:txBody>
        </p:sp>
      </p:grpSp>
      <p:sp>
        <p:nvSpPr>
          <p:cNvPr id="23" name="AutoShape 23"/>
          <p:cNvSpPr/>
          <p:nvPr/>
        </p:nvSpPr>
        <p:spPr>
          <a:xfrm>
            <a:off x="13918610" y="8394229"/>
            <a:ext cx="5185216" cy="5132702"/>
          </a:xfrm>
          <a:prstGeom prst="line">
            <a:avLst/>
          </a:prstGeom>
          <a:ln w="28575" cap="flat">
            <a:solidFill>
              <a:srgbClr val="8CA9AD"/>
            </a:solidFill>
            <a:prstDash val="solid"/>
            <a:headEnd type="none" w="sm" len="sm"/>
            <a:tailEnd type="none" w="sm" len="sm"/>
          </a:ln>
        </p:spPr>
        <p:txBody>
          <a:bodyPr/>
          <a:lstStyle/>
          <a:p>
            <a:endParaRPr lang="en-US"/>
          </a:p>
        </p:txBody>
      </p:sp>
      <p:sp>
        <p:nvSpPr>
          <p:cNvPr id="24" name="AutoShape 24"/>
          <p:cNvSpPr/>
          <p:nvPr/>
        </p:nvSpPr>
        <p:spPr>
          <a:xfrm>
            <a:off x="13704664" y="8706905"/>
            <a:ext cx="5038853" cy="5038853"/>
          </a:xfrm>
          <a:prstGeom prst="line">
            <a:avLst/>
          </a:prstGeom>
          <a:ln w="28575" cap="flat">
            <a:solidFill>
              <a:srgbClr val="8CA9AD"/>
            </a:solidFill>
            <a:prstDash val="solid"/>
            <a:headEnd type="none" w="sm" len="sm"/>
            <a:tailEnd type="none" w="sm" len="sm"/>
          </a:ln>
        </p:spPr>
        <p:txBody>
          <a:bodyPr/>
          <a:lstStyle/>
          <a:p>
            <a:endParaRPr lang="en-US"/>
          </a:p>
        </p:txBody>
      </p:sp>
      <p:sp>
        <p:nvSpPr>
          <p:cNvPr id="25" name="AutoShape 25"/>
          <p:cNvSpPr/>
          <p:nvPr/>
        </p:nvSpPr>
        <p:spPr>
          <a:xfrm>
            <a:off x="13525062" y="9065375"/>
            <a:ext cx="4867141" cy="4867141"/>
          </a:xfrm>
          <a:prstGeom prst="line">
            <a:avLst/>
          </a:prstGeom>
          <a:ln w="28575" cap="flat">
            <a:solidFill>
              <a:srgbClr val="8CA9AD"/>
            </a:solidFill>
            <a:prstDash val="solid"/>
            <a:headEnd type="none" w="sm" len="sm"/>
            <a:tailEnd type="none" w="sm" len="sm"/>
          </a:ln>
        </p:spPr>
        <p:txBody>
          <a:bodyPr/>
          <a:lstStyle/>
          <a:p>
            <a:endParaRPr lang="en-US"/>
          </a:p>
        </p:txBody>
      </p:sp>
      <p:sp>
        <p:nvSpPr>
          <p:cNvPr id="26" name="AutoShape 26"/>
          <p:cNvSpPr/>
          <p:nvPr/>
        </p:nvSpPr>
        <p:spPr>
          <a:xfrm>
            <a:off x="13398407" y="9451643"/>
            <a:ext cx="4690515" cy="4690515"/>
          </a:xfrm>
          <a:prstGeom prst="line">
            <a:avLst/>
          </a:prstGeom>
          <a:ln w="28575" cap="flat">
            <a:solidFill>
              <a:srgbClr val="8CA9AD"/>
            </a:solidFill>
            <a:prstDash val="solid"/>
            <a:headEnd type="none" w="sm" len="sm"/>
            <a:tailEnd type="none" w="sm" len="sm"/>
          </a:ln>
        </p:spPr>
        <p:txBody>
          <a:bodyPr/>
          <a:lstStyle/>
          <a:p>
            <a:endParaRPr lang="en-US"/>
          </a:p>
        </p:txBody>
      </p:sp>
      <p:sp>
        <p:nvSpPr>
          <p:cNvPr id="27" name="AutoShape 27"/>
          <p:cNvSpPr/>
          <p:nvPr/>
        </p:nvSpPr>
        <p:spPr>
          <a:xfrm>
            <a:off x="13254553" y="9891320"/>
            <a:ext cx="4347674" cy="4347674"/>
          </a:xfrm>
          <a:prstGeom prst="line">
            <a:avLst/>
          </a:prstGeom>
          <a:ln w="28575" cap="flat">
            <a:solidFill>
              <a:srgbClr val="8CA9AD"/>
            </a:solidFill>
            <a:prstDash val="solid"/>
            <a:headEnd type="none" w="sm" len="sm"/>
            <a:tailEnd type="none" w="sm" len="sm"/>
          </a:ln>
        </p:spPr>
        <p:txBody>
          <a:bodyPr/>
          <a:lstStyle/>
          <a:p>
            <a:endParaRPr lang="en-US"/>
          </a:p>
        </p:txBody>
      </p:sp>
      <p:grpSp>
        <p:nvGrpSpPr>
          <p:cNvPr id="28" name="Group 28"/>
          <p:cNvGrpSpPr/>
          <p:nvPr/>
        </p:nvGrpSpPr>
        <p:grpSpPr>
          <a:xfrm rot="2700000">
            <a:off x="-1376391" y="-3093321"/>
            <a:ext cx="7415398" cy="3565095"/>
            <a:chOff x="0" y="0"/>
            <a:chExt cx="660400" cy="317500"/>
          </a:xfrm>
        </p:grpSpPr>
        <p:sp>
          <p:nvSpPr>
            <p:cNvPr id="29" name="Freeform 29"/>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rgbClr val="000000">
                <a:alpha val="0"/>
              </a:srgbClr>
            </a:solidFill>
            <a:ln w="28575" cap="sq">
              <a:solidFill>
                <a:srgbClr val="8CA9AD"/>
              </a:solidFill>
              <a:prstDash val="solid"/>
              <a:miter/>
            </a:ln>
          </p:spPr>
          <p:txBody>
            <a:bodyPr/>
            <a:lstStyle/>
            <a:p>
              <a:endParaRPr lang="en-US"/>
            </a:p>
          </p:txBody>
        </p:sp>
        <p:sp>
          <p:nvSpPr>
            <p:cNvPr id="30" name="TextBox 30"/>
            <p:cNvSpPr txBox="1"/>
            <p:nvPr/>
          </p:nvSpPr>
          <p:spPr>
            <a:xfrm>
              <a:off x="0" y="146050"/>
              <a:ext cx="660400" cy="171450"/>
            </a:xfrm>
            <a:prstGeom prst="rect">
              <a:avLst/>
            </a:prstGeom>
          </p:spPr>
          <p:txBody>
            <a:bodyPr lIns="50800" tIns="50800" rIns="50800" bIns="50800" rtlCol="0" anchor="ctr"/>
            <a:lstStyle/>
            <a:p>
              <a:pPr algn="ctr">
                <a:lnSpc>
                  <a:spcPts val="2553"/>
                </a:lnSpc>
              </a:pPr>
              <a:endParaRPr/>
            </a:p>
          </p:txBody>
        </p:sp>
      </p:grpSp>
      <p:sp>
        <p:nvSpPr>
          <p:cNvPr id="31" name="AutoShape 31"/>
          <p:cNvSpPr/>
          <p:nvPr/>
        </p:nvSpPr>
        <p:spPr>
          <a:xfrm>
            <a:off x="-1839005" y="-2273771"/>
            <a:ext cx="5185216" cy="5132702"/>
          </a:xfrm>
          <a:prstGeom prst="line">
            <a:avLst/>
          </a:prstGeom>
          <a:ln w="28575" cap="flat">
            <a:solidFill>
              <a:srgbClr val="8CA9AD"/>
            </a:solidFill>
            <a:prstDash val="solid"/>
            <a:headEnd type="none" w="sm" len="sm"/>
            <a:tailEnd type="none" w="sm" len="sm"/>
          </a:ln>
        </p:spPr>
        <p:txBody>
          <a:bodyPr/>
          <a:lstStyle/>
          <a:p>
            <a:endParaRPr lang="en-US"/>
          </a:p>
        </p:txBody>
      </p:sp>
      <p:sp>
        <p:nvSpPr>
          <p:cNvPr id="32" name="AutoShape 32"/>
          <p:cNvSpPr/>
          <p:nvPr/>
        </p:nvSpPr>
        <p:spPr>
          <a:xfrm>
            <a:off x="-2052951" y="-1961095"/>
            <a:ext cx="5038853" cy="5038853"/>
          </a:xfrm>
          <a:prstGeom prst="line">
            <a:avLst/>
          </a:prstGeom>
          <a:ln w="28575" cap="flat">
            <a:solidFill>
              <a:srgbClr val="8CA9AD"/>
            </a:solidFill>
            <a:prstDash val="solid"/>
            <a:headEnd type="none" w="sm" len="sm"/>
            <a:tailEnd type="none" w="sm" len="sm"/>
          </a:ln>
        </p:spPr>
        <p:txBody>
          <a:bodyPr/>
          <a:lstStyle/>
          <a:p>
            <a:endParaRPr lang="en-US"/>
          </a:p>
        </p:txBody>
      </p:sp>
      <p:sp>
        <p:nvSpPr>
          <p:cNvPr id="33" name="AutoShape 33"/>
          <p:cNvSpPr/>
          <p:nvPr/>
        </p:nvSpPr>
        <p:spPr>
          <a:xfrm>
            <a:off x="-2232553" y="-1602625"/>
            <a:ext cx="4867141" cy="4867141"/>
          </a:xfrm>
          <a:prstGeom prst="line">
            <a:avLst/>
          </a:prstGeom>
          <a:ln w="28575" cap="flat">
            <a:solidFill>
              <a:srgbClr val="8CA9AD"/>
            </a:solidFill>
            <a:prstDash val="solid"/>
            <a:headEnd type="none" w="sm" len="sm"/>
            <a:tailEnd type="none" w="sm" len="sm"/>
          </a:ln>
        </p:spPr>
        <p:txBody>
          <a:bodyPr/>
          <a:lstStyle/>
          <a:p>
            <a:endParaRPr lang="en-US"/>
          </a:p>
        </p:txBody>
      </p:sp>
      <p:sp>
        <p:nvSpPr>
          <p:cNvPr id="34" name="AutoShape 34"/>
          <p:cNvSpPr/>
          <p:nvPr/>
        </p:nvSpPr>
        <p:spPr>
          <a:xfrm>
            <a:off x="-2359208" y="-1216357"/>
            <a:ext cx="4690515" cy="4690515"/>
          </a:xfrm>
          <a:prstGeom prst="line">
            <a:avLst/>
          </a:prstGeom>
          <a:ln w="28575" cap="flat">
            <a:solidFill>
              <a:srgbClr val="8CA9AD"/>
            </a:solidFill>
            <a:prstDash val="solid"/>
            <a:headEnd type="none" w="sm" len="sm"/>
            <a:tailEnd type="none" w="sm" len="sm"/>
          </a:ln>
        </p:spPr>
        <p:txBody>
          <a:bodyPr/>
          <a:lstStyle/>
          <a:p>
            <a:endParaRPr lang="en-US"/>
          </a:p>
        </p:txBody>
      </p:sp>
      <p:sp>
        <p:nvSpPr>
          <p:cNvPr id="35" name="AutoShape 35"/>
          <p:cNvSpPr/>
          <p:nvPr/>
        </p:nvSpPr>
        <p:spPr>
          <a:xfrm>
            <a:off x="-2503062" y="-776680"/>
            <a:ext cx="4347674" cy="4347674"/>
          </a:xfrm>
          <a:prstGeom prst="line">
            <a:avLst/>
          </a:prstGeom>
          <a:ln w="28575" cap="flat">
            <a:solidFill>
              <a:srgbClr val="8CA9AD"/>
            </a:solidFill>
            <a:prstDash val="solid"/>
            <a:headEnd type="none" w="sm" len="sm"/>
            <a:tailEnd type="none" w="sm" len="sm"/>
          </a:ln>
        </p:spPr>
        <p:txBody>
          <a:bodyPr/>
          <a:lstStyle/>
          <a:p>
            <a:endParaRPr lang="en-US"/>
          </a:p>
        </p:txBody>
      </p:sp>
      <p:sp>
        <p:nvSpPr>
          <p:cNvPr id="36" name="AutoShape 36"/>
          <p:cNvSpPr/>
          <p:nvPr/>
        </p:nvSpPr>
        <p:spPr>
          <a:xfrm>
            <a:off x="-2623881" y="-332957"/>
            <a:ext cx="3963599" cy="3985594"/>
          </a:xfrm>
          <a:prstGeom prst="line">
            <a:avLst/>
          </a:prstGeom>
          <a:ln w="28575" cap="flat">
            <a:solidFill>
              <a:srgbClr val="8CA9AD"/>
            </a:solidFill>
            <a:prstDash val="solid"/>
            <a:headEnd type="none" w="sm" len="sm"/>
            <a:tailEnd type="none" w="sm" len="sm"/>
          </a:ln>
        </p:spPr>
        <p:txBody>
          <a:bodyPr/>
          <a:lstStyle/>
          <a:p>
            <a:endParaRPr lang="en-US"/>
          </a:p>
        </p:txBody>
      </p:sp>
      <p:sp>
        <p:nvSpPr>
          <p:cNvPr id="37" name="AutoShape 37"/>
          <p:cNvSpPr/>
          <p:nvPr/>
        </p:nvSpPr>
        <p:spPr>
          <a:xfrm>
            <a:off x="-2598114" y="228677"/>
            <a:ext cx="3377485" cy="3360058"/>
          </a:xfrm>
          <a:prstGeom prst="line">
            <a:avLst/>
          </a:prstGeom>
          <a:ln w="28575" cap="flat">
            <a:solidFill>
              <a:srgbClr val="8CA9AD"/>
            </a:solidFill>
            <a:prstDash val="solid"/>
            <a:headEnd type="none" w="sm" len="sm"/>
            <a:tailEnd type="none" w="sm" len="sm"/>
          </a:ln>
        </p:spPr>
        <p:txBody>
          <a:bodyPr/>
          <a:lstStyle/>
          <a:p>
            <a:endParaRPr lang="en-US"/>
          </a:p>
        </p:txBody>
      </p:sp>
      <p:sp>
        <p:nvSpPr>
          <p:cNvPr id="38" name="AutoShape 38"/>
          <p:cNvSpPr/>
          <p:nvPr/>
        </p:nvSpPr>
        <p:spPr>
          <a:xfrm>
            <a:off x="-2509797" y="905760"/>
            <a:ext cx="2628598" cy="2671969"/>
          </a:xfrm>
          <a:prstGeom prst="line">
            <a:avLst/>
          </a:prstGeom>
          <a:ln w="28575" cap="flat">
            <a:solidFill>
              <a:srgbClr val="8CA9AD"/>
            </a:solidFill>
            <a:prstDash val="solid"/>
            <a:headEnd type="none" w="sm" len="sm"/>
            <a:tailEnd type="none" w="sm" len="sm"/>
          </a:ln>
        </p:spPr>
        <p:txBody>
          <a:bodyPr/>
          <a:lstStyle/>
          <a:p>
            <a:endParaRPr lang="en-US"/>
          </a:p>
        </p:txBody>
      </p:sp>
      <p:sp>
        <p:nvSpPr>
          <p:cNvPr id="39" name="Freeform 42">
            <a:extLst>
              <a:ext uri="{FF2B5EF4-FFF2-40B4-BE49-F238E27FC236}">
                <a16:creationId xmlns:a16="http://schemas.microsoft.com/office/drawing/2014/main" id="{D1690B45-BAB8-3B37-10D4-C83F08875CA8}"/>
              </a:ext>
            </a:extLst>
          </p:cNvPr>
          <p:cNvSpPr/>
          <p:nvPr/>
        </p:nvSpPr>
        <p:spPr>
          <a:xfrm>
            <a:off x="2766793" y="106058"/>
            <a:ext cx="1570948" cy="1449773"/>
          </a:xfrm>
          <a:custGeom>
            <a:avLst/>
            <a:gdLst/>
            <a:ahLst/>
            <a:cxnLst/>
            <a:rect l="l" t="t" r="r" b="b"/>
            <a:pathLst>
              <a:path w="1570948" h="1449773">
                <a:moveTo>
                  <a:pt x="0" y="0"/>
                </a:moveTo>
                <a:lnTo>
                  <a:pt x="1570948" y="0"/>
                </a:lnTo>
                <a:lnTo>
                  <a:pt x="1570948" y="1449773"/>
                </a:lnTo>
                <a:lnTo>
                  <a:pt x="0" y="1449773"/>
                </a:lnTo>
                <a:lnTo>
                  <a:pt x="0" y="0"/>
                </a:lnTo>
                <a:close/>
              </a:path>
            </a:pathLst>
          </a:custGeom>
          <a:blipFill>
            <a:blip r:embed="rId12"/>
            <a:stretch>
              <a:fillRect/>
            </a:stretch>
          </a:blipFill>
        </p:spPr>
        <p:txBody>
          <a:bodyPr/>
          <a:lstStyle/>
          <a:p>
            <a:endParaRPr lang="en-US"/>
          </a:p>
        </p:txBody>
      </p:sp>
      <p:sp>
        <p:nvSpPr>
          <p:cNvPr id="40" name="Freeform 42">
            <a:extLst>
              <a:ext uri="{FF2B5EF4-FFF2-40B4-BE49-F238E27FC236}">
                <a16:creationId xmlns:a16="http://schemas.microsoft.com/office/drawing/2014/main" id="{78224DC9-0D9E-6E3D-67B8-49A9D5D3A60F}"/>
              </a:ext>
            </a:extLst>
          </p:cNvPr>
          <p:cNvSpPr/>
          <p:nvPr/>
        </p:nvSpPr>
        <p:spPr>
          <a:xfrm>
            <a:off x="16210420" y="7973556"/>
            <a:ext cx="1570948" cy="1449773"/>
          </a:xfrm>
          <a:custGeom>
            <a:avLst/>
            <a:gdLst/>
            <a:ahLst/>
            <a:cxnLst/>
            <a:rect l="l" t="t" r="r" b="b"/>
            <a:pathLst>
              <a:path w="1570948" h="1449773">
                <a:moveTo>
                  <a:pt x="0" y="0"/>
                </a:moveTo>
                <a:lnTo>
                  <a:pt x="1570948" y="0"/>
                </a:lnTo>
                <a:lnTo>
                  <a:pt x="1570948" y="1449773"/>
                </a:lnTo>
                <a:lnTo>
                  <a:pt x="0" y="1449773"/>
                </a:lnTo>
                <a:lnTo>
                  <a:pt x="0" y="0"/>
                </a:lnTo>
                <a:close/>
              </a:path>
            </a:pathLst>
          </a:custGeom>
          <a:blipFill>
            <a:blip r:embed="rId12"/>
            <a:stretch>
              <a:fillRect/>
            </a:stretch>
          </a:blipFill>
        </p:spPr>
        <p:txBody>
          <a:bodyPr/>
          <a:lstStyle/>
          <a:p>
            <a:endParaRPr lang="en-US"/>
          </a:p>
        </p:txBody>
      </p:sp>
      <p:grpSp>
        <p:nvGrpSpPr>
          <p:cNvPr id="42" name="Group 41">
            <a:extLst>
              <a:ext uri="{FF2B5EF4-FFF2-40B4-BE49-F238E27FC236}">
                <a16:creationId xmlns:a16="http://schemas.microsoft.com/office/drawing/2014/main" id="{9AC2CB46-68AA-7196-9DE8-9C85EF2658C5}"/>
              </a:ext>
            </a:extLst>
          </p:cNvPr>
          <p:cNvGrpSpPr/>
          <p:nvPr/>
        </p:nvGrpSpPr>
        <p:grpSpPr>
          <a:xfrm>
            <a:off x="-30080" y="6244315"/>
            <a:ext cx="5489368" cy="3458481"/>
            <a:chOff x="0" y="6894251"/>
            <a:chExt cx="5489368" cy="3458481"/>
          </a:xfrm>
        </p:grpSpPr>
        <p:sp>
          <p:nvSpPr>
            <p:cNvPr id="12" name="Freeform 12"/>
            <p:cNvSpPr/>
            <p:nvPr/>
          </p:nvSpPr>
          <p:spPr>
            <a:xfrm rot="-10800000">
              <a:off x="0" y="6894251"/>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083809" y="707273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0" y="815653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10800000">
              <a:off x="0" y="9240348"/>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5400000">
              <a:off x="1083809" y="9240348"/>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0800000">
              <a:off x="3321750" y="9268923"/>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3321750" y="8185114"/>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5400000">
              <a:off x="4405559" y="9268923"/>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 name="Group 1">
            <a:extLst>
              <a:ext uri="{FF2B5EF4-FFF2-40B4-BE49-F238E27FC236}">
                <a16:creationId xmlns:a16="http://schemas.microsoft.com/office/drawing/2014/main" id="{7FA2196B-6D71-C321-FC93-4E3E2E99C5CE}"/>
              </a:ext>
            </a:extLst>
          </p:cNvPr>
          <p:cNvGrpSpPr/>
          <p:nvPr/>
        </p:nvGrpSpPr>
        <p:grpSpPr>
          <a:xfrm>
            <a:off x="-68925" y="9467564"/>
            <a:ext cx="18425849" cy="857536"/>
            <a:chOff x="-68925" y="9339961"/>
            <a:chExt cx="18425849" cy="950109"/>
          </a:xfrm>
        </p:grpSpPr>
        <p:grpSp>
          <p:nvGrpSpPr>
            <p:cNvPr id="43" name="Group 42">
              <a:extLst>
                <a:ext uri="{FF2B5EF4-FFF2-40B4-BE49-F238E27FC236}">
                  <a16:creationId xmlns:a16="http://schemas.microsoft.com/office/drawing/2014/main" id="{7C429FEE-A642-8607-56C5-A40C86629262}"/>
                </a:ext>
              </a:extLst>
            </p:cNvPr>
            <p:cNvGrpSpPr/>
            <p:nvPr/>
          </p:nvGrpSpPr>
          <p:grpSpPr>
            <a:xfrm>
              <a:off x="-68925" y="9339961"/>
              <a:ext cx="18425849" cy="950109"/>
              <a:chOff x="0" y="-38100"/>
              <a:chExt cx="4852899" cy="250235"/>
            </a:xfrm>
          </p:grpSpPr>
          <p:sp>
            <p:nvSpPr>
              <p:cNvPr id="52" name="Freeform 3">
                <a:extLst>
                  <a:ext uri="{FF2B5EF4-FFF2-40B4-BE49-F238E27FC236}">
                    <a16:creationId xmlns:a16="http://schemas.microsoft.com/office/drawing/2014/main" id="{DD836E25-51B0-FEAA-9D21-EAB7A6EDCF98}"/>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TextBox 4">
                <a:extLst>
                  <a:ext uri="{FF2B5EF4-FFF2-40B4-BE49-F238E27FC236}">
                    <a16:creationId xmlns:a16="http://schemas.microsoft.com/office/drawing/2014/main" id="{F82A3870-BA51-4966-672B-65DA9256BF9F}"/>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44" name="Freeform 5">
              <a:extLst>
                <a:ext uri="{FF2B5EF4-FFF2-40B4-BE49-F238E27FC236}">
                  <a16:creationId xmlns:a16="http://schemas.microsoft.com/office/drawing/2014/main" id="{C3550FF7-54C0-4B7C-E85C-E64936E7A5B5}"/>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6">
              <a:extLst>
                <a:ext uri="{FF2B5EF4-FFF2-40B4-BE49-F238E27FC236}">
                  <a16:creationId xmlns:a16="http://schemas.microsoft.com/office/drawing/2014/main" id="{50097444-B157-6F10-9601-415B5946F834}"/>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7">
              <a:extLst>
                <a:ext uri="{FF2B5EF4-FFF2-40B4-BE49-F238E27FC236}">
                  <a16:creationId xmlns:a16="http://schemas.microsoft.com/office/drawing/2014/main" id="{1EFC012F-979F-017E-1C40-AB3A13755E36}"/>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8">
              <a:extLst>
                <a:ext uri="{FF2B5EF4-FFF2-40B4-BE49-F238E27FC236}">
                  <a16:creationId xmlns:a16="http://schemas.microsoft.com/office/drawing/2014/main" id="{E96E1771-0BFC-FB3B-5193-6BFC3E88C84F}"/>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TextBox 10">
              <a:extLst>
                <a:ext uri="{FF2B5EF4-FFF2-40B4-BE49-F238E27FC236}">
                  <a16:creationId xmlns:a16="http://schemas.microsoft.com/office/drawing/2014/main" id="{D0B23AC7-2BA1-DC88-FFB1-D1D9334F7FA6}"/>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49" name="TextBox 11">
              <a:extLst>
                <a:ext uri="{FF2B5EF4-FFF2-40B4-BE49-F238E27FC236}">
                  <a16:creationId xmlns:a16="http://schemas.microsoft.com/office/drawing/2014/main" id="{883A7683-BBF0-708E-5D8E-D89AFA4851B8}"/>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50" name="TextBox 12">
              <a:extLst>
                <a:ext uri="{FF2B5EF4-FFF2-40B4-BE49-F238E27FC236}">
                  <a16:creationId xmlns:a16="http://schemas.microsoft.com/office/drawing/2014/main" id="{A1FF12BC-6976-1C64-C3BE-C9076C07ED03}"/>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51" name="TextBox 13">
              <a:extLst>
                <a:ext uri="{FF2B5EF4-FFF2-40B4-BE49-F238E27FC236}">
                  <a16:creationId xmlns:a16="http://schemas.microsoft.com/office/drawing/2014/main" id="{C5A45D59-E397-2286-5D62-303BB840C08B}"/>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grpSp>
        <p:nvGrpSpPr>
          <p:cNvPr id="41" name="Group 40">
            <a:extLst>
              <a:ext uri="{FF2B5EF4-FFF2-40B4-BE49-F238E27FC236}">
                <a16:creationId xmlns:a16="http://schemas.microsoft.com/office/drawing/2014/main" id="{88EE84EC-50E8-CF21-7F06-480FD270CB25}"/>
              </a:ext>
            </a:extLst>
          </p:cNvPr>
          <p:cNvGrpSpPr/>
          <p:nvPr/>
        </p:nvGrpSpPr>
        <p:grpSpPr>
          <a:xfrm>
            <a:off x="5183026" y="3826365"/>
            <a:ext cx="2860139" cy="4497400"/>
            <a:chOff x="4221635" y="3539936"/>
            <a:chExt cx="3098826" cy="4553678"/>
          </a:xfrm>
        </p:grpSpPr>
        <p:sp>
          <p:nvSpPr>
            <p:cNvPr id="54" name="Freeform 7"/>
            <p:cNvSpPr/>
            <p:nvPr/>
          </p:nvSpPr>
          <p:spPr>
            <a:xfrm>
              <a:off x="4299932" y="7715990"/>
              <a:ext cx="2994429" cy="377624"/>
            </a:xfrm>
            <a:custGeom>
              <a:avLst/>
              <a:gdLst/>
              <a:ahLst/>
              <a:cxnLst/>
              <a:rect l="l" t="t" r="r" b="b"/>
              <a:pathLst>
                <a:path w="2994429" h="377624">
                  <a:moveTo>
                    <a:pt x="0" y="0"/>
                  </a:moveTo>
                  <a:lnTo>
                    <a:pt x="2994429" y="0"/>
                  </a:lnTo>
                  <a:lnTo>
                    <a:pt x="2994429" y="377624"/>
                  </a:lnTo>
                  <a:lnTo>
                    <a:pt x="0" y="377624"/>
                  </a:lnTo>
                  <a:lnTo>
                    <a:pt x="0" y="0"/>
                  </a:lnTo>
                  <a:close/>
                </a:path>
              </a:pathLst>
            </a:custGeom>
            <a:blipFill>
              <a:blip r:embed="rId21"/>
              <a:stretch>
                <a:fillRect t="-56610"/>
              </a:stretch>
            </a:blipFill>
          </p:spPr>
          <p:txBody>
            <a:bodyPr/>
            <a:lstStyle/>
            <a:p>
              <a:endParaRPr lang="en-US" dirty="0"/>
            </a:p>
          </p:txBody>
        </p:sp>
        <p:grpSp>
          <p:nvGrpSpPr>
            <p:cNvPr id="55" name="Group 8"/>
            <p:cNvGrpSpPr/>
            <p:nvPr/>
          </p:nvGrpSpPr>
          <p:grpSpPr>
            <a:xfrm>
              <a:off x="4221635" y="4508171"/>
              <a:ext cx="3098826" cy="3237092"/>
              <a:chOff x="0" y="-38100"/>
              <a:chExt cx="1463011" cy="1528289"/>
            </a:xfrm>
          </p:grpSpPr>
          <p:sp>
            <p:nvSpPr>
              <p:cNvPr id="60" name="Freeform 9"/>
              <p:cNvSpPr/>
              <p:nvPr/>
            </p:nvSpPr>
            <p:spPr>
              <a:xfrm>
                <a:off x="24644" y="-7129"/>
                <a:ext cx="1438367" cy="1490189"/>
              </a:xfrm>
              <a:custGeom>
                <a:avLst/>
                <a:gdLst/>
                <a:ahLst/>
                <a:cxnLst/>
                <a:rect l="l" t="t" r="r" b="b"/>
                <a:pathLst>
                  <a:path w="1438367" h="1490189">
                    <a:moveTo>
                      <a:pt x="78775" y="0"/>
                    </a:moveTo>
                    <a:lnTo>
                      <a:pt x="1359591" y="0"/>
                    </a:lnTo>
                    <a:cubicBezTo>
                      <a:pt x="1380484" y="0"/>
                      <a:pt x="1400521" y="8300"/>
                      <a:pt x="1415294" y="23073"/>
                    </a:cubicBezTo>
                    <a:cubicBezTo>
                      <a:pt x="1430067" y="37846"/>
                      <a:pt x="1438367" y="57883"/>
                      <a:pt x="1438367" y="78775"/>
                    </a:cubicBezTo>
                    <a:lnTo>
                      <a:pt x="1438367" y="1411413"/>
                    </a:lnTo>
                    <a:cubicBezTo>
                      <a:pt x="1438367" y="1454920"/>
                      <a:pt x="1403098" y="1490189"/>
                      <a:pt x="1359591" y="1490189"/>
                    </a:cubicBezTo>
                    <a:lnTo>
                      <a:pt x="78775" y="1490189"/>
                    </a:lnTo>
                    <a:cubicBezTo>
                      <a:pt x="35269" y="1490189"/>
                      <a:pt x="0" y="1454920"/>
                      <a:pt x="0" y="1411413"/>
                    </a:cubicBezTo>
                    <a:lnTo>
                      <a:pt x="0" y="78775"/>
                    </a:lnTo>
                    <a:cubicBezTo>
                      <a:pt x="0" y="35269"/>
                      <a:pt x="35269" y="0"/>
                      <a:pt x="78775" y="0"/>
                    </a:cubicBezTo>
                    <a:close/>
                  </a:path>
                </a:pathLst>
              </a:custGeom>
              <a:solidFill>
                <a:srgbClr val="FFFFFF"/>
              </a:solidFill>
              <a:ln w="123825" cap="rnd">
                <a:solidFill>
                  <a:srgbClr val="45A4AE"/>
                </a:solidFill>
                <a:prstDash val="solid"/>
                <a:round/>
              </a:ln>
            </p:spPr>
            <p:txBody>
              <a:bodyPr/>
              <a:lstStyle/>
              <a:p>
                <a:endParaRPr lang="en-US"/>
              </a:p>
            </p:txBody>
          </p:sp>
          <p:sp>
            <p:nvSpPr>
              <p:cNvPr id="61" name="TextBox 10"/>
              <p:cNvSpPr txBox="1"/>
              <p:nvPr/>
            </p:nvSpPr>
            <p:spPr>
              <a:xfrm>
                <a:off x="0" y="-38100"/>
                <a:ext cx="1438367" cy="1528289"/>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56" name="Freeform 11"/>
            <p:cNvSpPr/>
            <p:nvPr/>
          </p:nvSpPr>
          <p:spPr>
            <a:xfrm>
              <a:off x="4795396" y="3539936"/>
              <a:ext cx="1862266" cy="1862266"/>
            </a:xfrm>
            <a:custGeom>
              <a:avLst/>
              <a:gdLst/>
              <a:ahLst/>
              <a:cxnLst/>
              <a:rect l="l" t="t" r="r" b="b"/>
              <a:pathLst>
                <a:path w="1862266" h="1862266">
                  <a:moveTo>
                    <a:pt x="0" y="0"/>
                  </a:moveTo>
                  <a:lnTo>
                    <a:pt x="1862266" y="0"/>
                  </a:lnTo>
                  <a:lnTo>
                    <a:pt x="1862266" y="1862265"/>
                  </a:lnTo>
                  <a:lnTo>
                    <a:pt x="0" y="186226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US"/>
            </a:p>
          </p:txBody>
        </p:sp>
        <p:sp>
          <p:nvSpPr>
            <p:cNvPr id="57" name="TextBox 30"/>
            <p:cNvSpPr txBox="1"/>
            <p:nvPr/>
          </p:nvSpPr>
          <p:spPr>
            <a:xfrm>
              <a:off x="4411137" y="6446809"/>
              <a:ext cx="2599950" cy="376551"/>
            </a:xfrm>
            <a:prstGeom prst="rect">
              <a:avLst/>
            </a:prstGeom>
          </p:spPr>
          <p:txBody>
            <a:bodyPr lIns="0" tIns="0" rIns="0" bIns="0" rtlCol="0" anchor="t">
              <a:spAutoFit/>
            </a:bodyPr>
            <a:lstStyle/>
            <a:p>
              <a:pPr marL="0" lvl="0" indent="0" algn="ctr">
                <a:lnSpc>
                  <a:spcPts val="2855"/>
                </a:lnSpc>
              </a:pPr>
              <a:endParaRPr lang="en-US" sz="2799" dirty="0">
                <a:solidFill>
                  <a:srgbClr val="343432"/>
                </a:solidFill>
                <a:latin typeface="Roboto" panose="02000000000000000000" pitchFamily="2" charset="0"/>
                <a:ea typeface="Roboto" panose="02000000000000000000" pitchFamily="2" charset="0"/>
                <a:cs typeface="Roboto" panose="02000000000000000000" pitchFamily="2" charset="0"/>
              </a:endParaRPr>
            </a:p>
          </p:txBody>
        </p:sp>
        <p:sp>
          <p:nvSpPr>
            <p:cNvPr id="58" name="TextBox 31"/>
            <p:cNvSpPr txBox="1"/>
            <p:nvPr/>
          </p:nvSpPr>
          <p:spPr>
            <a:xfrm>
              <a:off x="4677669" y="5549954"/>
              <a:ext cx="2134558" cy="402867"/>
            </a:xfrm>
            <a:prstGeom prst="rect">
              <a:avLst/>
            </a:prstGeom>
          </p:spPr>
          <p:txBody>
            <a:bodyPr lIns="0" tIns="0" rIns="0" bIns="0" rtlCol="0" anchor="t">
              <a:spAutoFit/>
            </a:bodyPr>
            <a:lstStyle/>
            <a:p>
              <a:pPr marL="0" lvl="0" indent="0" algn="ctr">
                <a:lnSpc>
                  <a:spcPts val="3231"/>
                </a:lnSpc>
                <a:spcBef>
                  <a:spcPct val="0"/>
                </a:spcBef>
              </a:pPr>
              <a:r>
                <a:rPr lang="en-US" sz="2524" dirty="0">
                  <a:solidFill>
                    <a:srgbClr val="343432"/>
                  </a:solidFill>
                  <a:latin typeface="Roboto" panose="02000000000000000000" pitchFamily="2" charset="0"/>
                  <a:ea typeface="Roboto" panose="02000000000000000000" pitchFamily="2" charset="0"/>
                  <a:cs typeface="Roboto" panose="02000000000000000000" pitchFamily="2" charset="0"/>
                </a:rPr>
                <a:t>March 12</a:t>
              </a:r>
            </a:p>
          </p:txBody>
        </p:sp>
        <p:pic>
          <p:nvPicPr>
            <p:cNvPr id="59" name="Graphic 58" descr="Group brainstorm outline">
              <a:extLst>
                <a:ext uri="{FF2B5EF4-FFF2-40B4-BE49-F238E27FC236}">
                  <a16:creationId xmlns:a16="http://schemas.microsoft.com/office/drawing/2014/main" id="{3181D2EE-2D6B-A4C8-BDF6-69FDFA92A64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253912" y="4050971"/>
              <a:ext cx="914400" cy="914400"/>
            </a:xfrm>
            <a:prstGeom prst="rect">
              <a:avLst/>
            </a:prstGeom>
          </p:spPr>
        </p:pic>
      </p:grpSp>
      <p:grpSp>
        <p:nvGrpSpPr>
          <p:cNvPr id="62" name="Group 61">
            <a:extLst>
              <a:ext uri="{FF2B5EF4-FFF2-40B4-BE49-F238E27FC236}">
                <a16:creationId xmlns:a16="http://schemas.microsoft.com/office/drawing/2014/main" id="{BE5A4B7A-765A-0016-9841-8C1EF2B8D12C}"/>
              </a:ext>
            </a:extLst>
          </p:cNvPr>
          <p:cNvGrpSpPr/>
          <p:nvPr/>
        </p:nvGrpSpPr>
        <p:grpSpPr>
          <a:xfrm>
            <a:off x="1633384" y="1580642"/>
            <a:ext cx="7053416" cy="2973256"/>
            <a:chOff x="1633384" y="1580642"/>
            <a:chExt cx="7053416" cy="2973256"/>
          </a:xfrm>
        </p:grpSpPr>
        <p:grpSp>
          <p:nvGrpSpPr>
            <p:cNvPr id="63" name="Group 3"/>
            <p:cNvGrpSpPr/>
            <p:nvPr/>
          </p:nvGrpSpPr>
          <p:grpSpPr>
            <a:xfrm>
              <a:off x="1633384" y="1580642"/>
              <a:ext cx="7053416" cy="2486983"/>
              <a:chOff x="0" y="0"/>
              <a:chExt cx="1632342" cy="575552"/>
            </a:xfrm>
          </p:grpSpPr>
          <p:sp>
            <p:nvSpPr>
              <p:cNvPr id="68" name="Freeform 4"/>
              <p:cNvSpPr/>
              <p:nvPr/>
            </p:nvSpPr>
            <p:spPr>
              <a:xfrm>
                <a:off x="0" y="0"/>
                <a:ext cx="1632342" cy="575552"/>
              </a:xfrm>
              <a:custGeom>
                <a:avLst/>
                <a:gdLst/>
                <a:ahLst/>
                <a:cxnLst/>
                <a:rect l="l" t="t" r="r" b="b"/>
                <a:pathLst>
                  <a:path w="1632342" h="575552">
                    <a:moveTo>
                      <a:pt x="35124" y="0"/>
                    </a:moveTo>
                    <a:lnTo>
                      <a:pt x="1597218" y="0"/>
                    </a:lnTo>
                    <a:cubicBezTo>
                      <a:pt x="1616617" y="0"/>
                      <a:pt x="1632342" y="15725"/>
                      <a:pt x="1632342" y="35124"/>
                    </a:cubicBezTo>
                    <a:lnTo>
                      <a:pt x="1632342" y="540428"/>
                    </a:lnTo>
                    <a:cubicBezTo>
                      <a:pt x="1632342" y="549744"/>
                      <a:pt x="1628641" y="558677"/>
                      <a:pt x="1622055" y="565264"/>
                    </a:cubicBezTo>
                    <a:cubicBezTo>
                      <a:pt x="1615468" y="571851"/>
                      <a:pt x="1606534" y="575552"/>
                      <a:pt x="1597218" y="575552"/>
                    </a:cubicBezTo>
                    <a:lnTo>
                      <a:pt x="35124" y="575552"/>
                    </a:lnTo>
                    <a:cubicBezTo>
                      <a:pt x="15725" y="575552"/>
                      <a:pt x="0" y="559826"/>
                      <a:pt x="0" y="540428"/>
                    </a:cubicBezTo>
                    <a:lnTo>
                      <a:pt x="0" y="35124"/>
                    </a:lnTo>
                    <a:cubicBezTo>
                      <a:pt x="0" y="25808"/>
                      <a:pt x="3701" y="16874"/>
                      <a:pt x="10287" y="10287"/>
                    </a:cubicBezTo>
                    <a:cubicBezTo>
                      <a:pt x="16874" y="3701"/>
                      <a:pt x="25808" y="0"/>
                      <a:pt x="35124" y="0"/>
                    </a:cubicBezTo>
                    <a:close/>
                  </a:path>
                </a:pathLst>
              </a:custGeom>
              <a:solidFill>
                <a:srgbClr val="F8F8F8"/>
              </a:solidFill>
              <a:ln w="104775" cap="rnd">
                <a:solidFill>
                  <a:srgbClr val="45A4AE"/>
                </a:solidFill>
                <a:prstDash val="solid"/>
                <a:round/>
              </a:ln>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69" name="TextBox 5"/>
              <p:cNvSpPr txBox="1"/>
              <p:nvPr/>
            </p:nvSpPr>
            <p:spPr>
              <a:xfrm>
                <a:off x="0" y="-38100"/>
                <a:ext cx="1632342" cy="613652"/>
              </a:xfrm>
              <a:prstGeom prst="rect">
                <a:avLst/>
              </a:prstGeom>
            </p:spPr>
            <p:txBody>
              <a:bodyPr lIns="50800" tIns="50800" rIns="50800" bIns="50800" rtlCol="0" anchor="ctr"/>
              <a:lstStyle/>
              <a:p>
                <a:pPr marL="0" lvl="0" indent="0" algn="ctr">
                  <a:lnSpc>
                    <a:spcPts val="2756"/>
                  </a:lnSpc>
                  <a:spcBef>
                    <a:spcPct val="0"/>
                  </a:spcBef>
                </a:pPr>
                <a:endParaRPr>
                  <a:latin typeface="Roboto" panose="02000000000000000000" pitchFamily="2" charset="0"/>
                  <a:ea typeface="Roboto" panose="02000000000000000000" pitchFamily="2" charset="0"/>
                  <a:cs typeface="Roboto" panose="02000000000000000000" pitchFamily="2" charset="0"/>
                </a:endParaRPr>
              </a:p>
            </p:txBody>
          </p:sp>
        </p:grpSp>
        <p:sp>
          <p:nvSpPr>
            <p:cNvPr id="64" name="Freeform 18" descr="Clipboard Badge with solid fill"/>
            <p:cNvSpPr/>
            <p:nvPr/>
          </p:nvSpPr>
          <p:spPr>
            <a:xfrm>
              <a:off x="6943931" y="2069221"/>
              <a:ext cx="1498770" cy="1500906"/>
            </a:xfrm>
            <a:custGeom>
              <a:avLst/>
              <a:gdLst/>
              <a:ahLst/>
              <a:cxnLst/>
              <a:rect l="l" t="t" r="r" b="b"/>
              <a:pathLst>
                <a:path w="1036990" h="1500906">
                  <a:moveTo>
                    <a:pt x="0" y="0"/>
                  </a:moveTo>
                  <a:lnTo>
                    <a:pt x="1036989" y="0"/>
                  </a:lnTo>
                  <a:lnTo>
                    <a:pt x="1036989" y="1500906"/>
                  </a:lnTo>
                  <a:lnTo>
                    <a:pt x="0" y="1500906"/>
                  </a:lnTo>
                  <a:lnTo>
                    <a:pt x="0" y="0"/>
                  </a:lnTo>
                  <a:close/>
                </a:path>
              </a:pathLst>
            </a:custGeom>
            <a: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a:blipFill>
          </p:spPr>
          <p:txBody>
            <a:bodyPr/>
            <a:lstStyle/>
            <a:p>
              <a:endParaRPr lang="en-US"/>
            </a:p>
          </p:txBody>
        </p:sp>
        <p:sp>
          <p:nvSpPr>
            <p:cNvPr id="65" name="Freeform 23"/>
            <p:cNvSpPr/>
            <p:nvPr/>
          </p:nvSpPr>
          <p:spPr>
            <a:xfrm rot="-10800000">
              <a:off x="1726943" y="4044897"/>
              <a:ext cx="6840134" cy="509001"/>
            </a:xfrm>
            <a:custGeom>
              <a:avLst/>
              <a:gdLst/>
              <a:ahLst/>
              <a:cxnLst/>
              <a:rect l="l" t="t" r="r" b="b"/>
              <a:pathLst>
                <a:path w="6840134" h="509001">
                  <a:moveTo>
                    <a:pt x="0" y="0"/>
                  </a:moveTo>
                  <a:lnTo>
                    <a:pt x="6840134" y="0"/>
                  </a:lnTo>
                  <a:lnTo>
                    <a:pt x="6840134" y="509001"/>
                  </a:lnTo>
                  <a:lnTo>
                    <a:pt x="0" y="509001"/>
                  </a:lnTo>
                  <a:lnTo>
                    <a:pt x="0" y="0"/>
                  </a:lnTo>
                  <a:close/>
                </a:path>
              </a:pathLst>
            </a:custGeom>
            <a:blipFill>
              <a:blip r:embed="rId28">
                <a:alphaModFix amt="72000"/>
              </a:blip>
              <a:stretch>
                <a:fillRect b="-286352"/>
              </a:stretch>
            </a:blipFill>
          </p:spPr>
          <p:txBody>
            <a:bodyPr/>
            <a:lstStyle/>
            <a:p>
              <a:endParaRPr lang="en-US"/>
            </a:p>
          </p:txBody>
        </p:sp>
        <p:sp>
          <p:nvSpPr>
            <p:cNvPr id="66" name="TextBox 29"/>
            <p:cNvSpPr txBox="1"/>
            <p:nvPr/>
          </p:nvSpPr>
          <p:spPr>
            <a:xfrm>
              <a:off x="1856201" y="2486142"/>
              <a:ext cx="4552118" cy="1611531"/>
            </a:xfrm>
            <a:prstGeom prst="rect">
              <a:avLst/>
            </a:prstGeom>
          </p:spPr>
          <p:txBody>
            <a:bodyPr lIns="0" tIns="0" rIns="0" bIns="0" rtlCol="0" anchor="t">
              <a:spAutoFit/>
            </a:bodyPr>
            <a:lstStyle/>
            <a:p>
              <a:pPr>
                <a:lnSpc>
                  <a:spcPts val="2577"/>
                </a:lnSpc>
              </a:pPr>
              <a:r>
                <a:rPr lang="en-US" sz="2013" dirty="0">
                  <a:solidFill>
                    <a:srgbClr val="231F20"/>
                  </a:solidFill>
                  <a:latin typeface="Roboto" panose="02000000000000000000" pitchFamily="2" charset="0"/>
                  <a:ea typeface="Roboto" panose="02000000000000000000" pitchFamily="2" charset="0"/>
                  <a:cs typeface="Roboto" panose="02000000000000000000" pitchFamily="2" charset="0"/>
                </a:rPr>
                <a:t>The ECD Annual Certification is due January 31. The link to the form as well as a worksheet to help you complete the form is on our </a:t>
              </a:r>
              <a:r>
                <a:rPr lang="en-US" sz="2013" dirty="0">
                  <a:solidFill>
                    <a:srgbClr val="231F20"/>
                  </a:solidFill>
                  <a:latin typeface="Roboto" panose="02000000000000000000" pitchFamily="2" charset="0"/>
                  <a:ea typeface="Roboto" panose="02000000000000000000" pitchFamily="2" charset="0"/>
                  <a:cs typeface="Roboto" panose="02000000000000000000" pitchFamily="2" charset="0"/>
                  <a:hlinkClick r:id="rId29"/>
                </a:rPr>
                <a:t>website</a:t>
              </a:r>
              <a:r>
                <a:rPr lang="en-US" sz="2013" dirty="0">
                  <a:solidFill>
                    <a:srgbClr val="231F20"/>
                  </a:solidFill>
                  <a:latin typeface="Roboto" panose="02000000000000000000" pitchFamily="2" charset="0"/>
                  <a:ea typeface="Roboto" panose="02000000000000000000" pitchFamily="2" charset="0"/>
                  <a:cs typeface="Roboto" panose="02000000000000000000" pitchFamily="2" charset="0"/>
                </a:rPr>
                <a:t>.</a:t>
              </a:r>
            </a:p>
            <a:p>
              <a:pPr marL="0" lvl="0" indent="0">
                <a:lnSpc>
                  <a:spcPts val="2065"/>
                </a:lnSpc>
                <a:spcBef>
                  <a:spcPct val="0"/>
                </a:spcBef>
              </a:pPr>
              <a:endParaRPr lang="en-US" sz="2013" dirty="0">
                <a:solidFill>
                  <a:srgbClr val="231F20"/>
                </a:solidFill>
                <a:latin typeface="Roboto" panose="02000000000000000000" pitchFamily="2" charset="0"/>
                <a:ea typeface="Roboto" panose="02000000000000000000" pitchFamily="2" charset="0"/>
                <a:cs typeface="Roboto" panose="02000000000000000000" pitchFamily="2" charset="0"/>
              </a:endParaRPr>
            </a:p>
          </p:txBody>
        </p:sp>
        <p:sp>
          <p:nvSpPr>
            <p:cNvPr id="67" name="TextBox 32"/>
            <p:cNvSpPr txBox="1"/>
            <p:nvPr/>
          </p:nvSpPr>
          <p:spPr>
            <a:xfrm>
              <a:off x="1883654" y="1868180"/>
              <a:ext cx="4602882" cy="376096"/>
            </a:xfrm>
            <a:prstGeom prst="rect">
              <a:avLst/>
            </a:prstGeom>
          </p:spPr>
          <p:txBody>
            <a:bodyPr lIns="0" tIns="0" rIns="0" bIns="0" rtlCol="0" anchor="t">
              <a:spAutoFit/>
            </a:bodyPr>
            <a:lstStyle/>
            <a:p>
              <a:pPr marL="0" lvl="0" indent="0">
                <a:lnSpc>
                  <a:spcPts val="3017"/>
                </a:lnSpc>
                <a:spcBef>
                  <a:spcPct val="0"/>
                </a:spcBef>
              </a:pPr>
              <a:r>
                <a:rPr lang="en-US" sz="2357" dirty="0">
                  <a:solidFill>
                    <a:srgbClr val="333231"/>
                  </a:solidFill>
                  <a:latin typeface="Roboto" panose="02000000000000000000" pitchFamily="2" charset="0"/>
                  <a:ea typeface="Roboto" panose="02000000000000000000" pitchFamily="2" charset="0"/>
                  <a:cs typeface="Roboto" panose="02000000000000000000" pitchFamily="2" charset="0"/>
                </a:rPr>
                <a:t>ECD Annual Certification</a:t>
              </a:r>
            </a:p>
          </p:txBody>
        </p:sp>
      </p:grpSp>
    </p:spTree>
    <p:extLst>
      <p:ext uri="{BB962C8B-B14F-4D97-AF65-F5344CB8AC3E}">
        <p14:creationId xmlns:p14="http://schemas.microsoft.com/office/powerpoint/2010/main" val="2829609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3"/>
          <p:cNvSpPr/>
          <p:nvPr/>
        </p:nvSpPr>
        <p:spPr>
          <a:xfrm>
            <a:off x="16237347" y="7558902"/>
            <a:ext cx="2091627" cy="2057400"/>
          </a:xfrm>
          <a:custGeom>
            <a:avLst/>
            <a:gdLst/>
            <a:ahLst/>
            <a:cxnLst/>
            <a:rect l="l" t="t" r="r" b="b"/>
            <a:pathLst>
              <a:path w="2091627" h="2057400">
                <a:moveTo>
                  <a:pt x="0" y="0"/>
                </a:moveTo>
                <a:lnTo>
                  <a:pt x="2091626" y="0"/>
                </a:lnTo>
                <a:lnTo>
                  <a:pt x="2091626"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a:off x="-1017491" y="746687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15544313" y="-1940033"/>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42">
            <a:extLst>
              <a:ext uri="{FF2B5EF4-FFF2-40B4-BE49-F238E27FC236}">
                <a16:creationId xmlns:a16="http://schemas.microsoft.com/office/drawing/2014/main" id="{73FC8D07-3EE2-7110-0F52-B5A244CED4D0}"/>
              </a:ext>
            </a:extLst>
          </p:cNvPr>
          <p:cNvSpPr/>
          <p:nvPr/>
        </p:nvSpPr>
        <p:spPr>
          <a:xfrm>
            <a:off x="271876" y="190500"/>
            <a:ext cx="1570948" cy="1449773"/>
          </a:xfrm>
          <a:custGeom>
            <a:avLst/>
            <a:gdLst/>
            <a:ahLst/>
            <a:cxnLst/>
            <a:rect l="l" t="t" r="r" b="b"/>
            <a:pathLst>
              <a:path w="1570948" h="1449773">
                <a:moveTo>
                  <a:pt x="0" y="0"/>
                </a:moveTo>
                <a:lnTo>
                  <a:pt x="1570948" y="0"/>
                </a:lnTo>
                <a:lnTo>
                  <a:pt x="1570948" y="1449773"/>
                </a:lnTo>
                <a:lnTo>
                  <a:pt x="0" y="1449773"/>
                </a:lnTo>
                <a:lnTo>
                  <a:pt x="0" y="0"/>
                </a:lnTo>
                <a:close/>
              </a:path>
            </a:pathLst>
          </a:custGeom>
          <a:blipFill>
            <a:blip r:embed="rId8"/>
            <a:stretch>
              <a:fillRect/>
            </a:stretch>
          </a:blipFill>
        </p:spPr>
        <p:txBody>
          <a:bodyPr/>
          <a:lstStyle/>
          <a:p>
            <a:endParaRPr lang="en-US"/>
          </a:p>
        </p:txBody>
      </p:sp>
      <p:grpSp>
        <p:nvGrpSpPr>
          <p:cNvPr id="2" name="Group 1">
            <a:extLst>
              <a:ext uri="{FF2B5EF4-FFF2-40B4-BE49-F238E27FC236}">
                <a16:creationId xmlns:a16="http://schemas.microsoft.com/office/drawing/2014/main" id="{E4FD2BEA-9FB5-ACAA-3004-4565222A6099}"/>
              </a:ext>
            </a:extLst>
          </p:cNvPr>
          <p:cNvGrpSpPr/>
          <p:nvPr/>
        </p:nvGrpSpPr>
        <p:grpSpPr>
          <a:xfrm>
            <a:off x="-68925" y="9467564"/>
            <a:ext cx="18425849" cy="857536"/>
            <a:chOff x="-68925" y="9339961"/>
            <a:chExt cx="18425849" cy="950109"/>
          </a:xfrm>
        </p:grpSpPr>
        <p:grpSp>
          <p:nvGrpSpPr>
            <p:cNvPr id="4" name="Group 3">
              <a:extLst>
                <a:ext uri="{FF2B5EF4-FFF2-40B4-BE49-F238E27FC236}">
                  <a16:creationId xmlns:a16="http://schemas.microsoft.com/office/drawing/2014/main" id="{B3267692-1A7F-AF7D-B419-F7C54416D07A}"/>
                </a:ext>
              </a:extLst>
            </p:cNvPr>
            <p:cNvGrpSpPr/>
            <p:nvPr/>
          </p:nvGrpSpPr>
          <p:grpSpPr>
            <a:xfrm>
              <a:off x="-68925" y="9339961"/>
              <a:ext cx="18425849" cy="950109"/>
              <a:chOff x="0" y="-38100"/>
              <a:chExt cx="4852899" cy="250235"/>
            </a:xfrm>
          </p:grpSpPr>
          <p:sp>
            <p:nvSpPr>
              <p:cNvPr id="13" name="Freeform 3">
                <a:extLst>
                  <a:ext uri="{FF2B5EF4-FFF2-40B4-BE49-F238E27FC236}">
                    <a16:creationId xmlns:a16="http://schemas.microsoft.com/office/drawing/2014/main" id="{3DF779E0-3C45-91C6-0EC4-5E6DC9BDFF42}"/>
                  </a:ext>
                </a:extLst>
              </p:cNvPr>
              <p:cNvSpPr/>
              <p:nvPr/>
            </p:nvSpPr>
            <p:spPr>
              <a:xfrm>
                <a:off x="0" y="0"/>
                <a:ext cx="4852899" cy="212135"/>
              </a:xfrm>
              <a:custGeom>
                <a:avLst/>
                <a:gdLst/>
                <a:ahLst/>
                <a:cxnLst/>
                <a:rect l="l" t="t" r="r" b="b"/>
                <a:pathLst>
                  <a:path w="4852899" h="212135">
                    <a:moveTo>
                      <a:pt x="0" y="0"/>
                    </a:moveTo>
                    <a:lnTo>
                      <a:pt x="4852899" y="0"/>
                    </a:lnTo>
                    <a:lnTo>
                      <a:pt x="4852899" y="212135"/>
                    </a:lnTo>
                    <a:lnTo>
                      <a:pt x="0" y="212135"/>
                    </a:lnTo>
                    <a:close/>
                  </a:path>
                </a:pathLst>
              </a:custGeom>
              <a:solidFill>
                <a:srgbClr val="D9D9D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TextBox 4">
                <a:extLst>
                  <a:ext uri="{FF2B5EF4-FFF2-40B4-BE49-F238E27FC236}">
                    <a16:creationId xmlns:a16="http://schemas.microsoft.com/office/drawing/2014/main" id="{C0355DCE-B5F1-81A5-E120-48EF6270F056}"/>
                  </a:ext>
                </a:extLst>
              </p:cNvPr>
              <p:cNvSpPr txBox="1"/>
              <p:nvPr/>
            </p:nvSpPr>
            <p:spPr>
              <a:xfrm>
                <a:off x="0" y="-38100"/>
                <a:ext cx="4852899" cy="25023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B2999E8E-0AF4-BC4A-ABD3-20CFC32C904A}"/>
                </a:ext>
              </a:extLst>
            </p:cNvPr>
            <p:cNvSpPr/>
            <p:nvPr/>
          </p:nvSpPr>
          <p:spPr>
            <a:xfrm>
              <a:off x="922722" y="9509543"/>
              <a:ext cx="771956" cy="771956"/>
            </a:xfrm>
            <a:custGeom>
              <a:avLst/>
              <a:gdLst/>
              <a:ahLst/>
              <a:cxnLst/>
              <a:rect l="l" t="t" r="r" b="b"/>
              <a:pathLst>
                <a:path w="771956" h="771956">
                  <a:moveTo>
                    <a:pt x="0" y="0"/>
                  </a:moveTo>
                  <a:lnTo>
                    <a:pt x="771956" y="0"/>
                  </a:lnTo>
                  <a:lnTo>
                    <a:pt x="771956" y="771956"/>
                  </a:lnTo>
                  <a:lnTo>
                    <a:pt x="0" y="7719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6">
              <a:extLst>
                <a:ext uri="{FF2B5EF4-FFF2-40B4-BE49-F238E27FC236}">
                  <a16:creationId xmlns:a16="http://schemas.microsoft.com/office/drawing/2014/main" id="{F61A9E4A-5E14-4E52-0063-D15A28E9EDFE}"/>
                </a:ext>
              </a:extLst>
            </p:cNvPr>
            <p:cNvSpPr/>
            <p:nvPr/>
          </p:nvSpPr>
          <p:spPr>
            <a:xfrm>
              <a:off x="5487057" y="9513851"/>
              <a:ext cx="763340" cy="763340"/>
            </a:xfrm>
            <a:custGeom>
              <a:avLst/>
              <a:gdLst/>
              <a:ahLst/>
              <a:cxnLst/>
              <a:rect l="l" t="t" r="r" b="b"/>
              <a:pathLst>
                <a:path w="763340" h="763340">
                  <a:moveTo>
                    <a:pt x="0" y="0"/>
                  </a:moveTo>
                  <a:lnTo>
                    <a:pt x="763340" y="0"/>
                  </a:lnTo>
                  <a:lnTo>
                    <a:pt x="763340" y="763340"/>
                  </a:lnTo>
                  <a:lnTo>
                    <a:pt x="0" y="7633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7">
              <a:extLst>
                <a:ext uri="{FF2B5EF4-FFF2-40B4-BE49-F238E27FC236}">
                  <a16:creationId xmlns:a16="http://schemas.microsoft.com/office/drawing/2014/main" id="{98472F4F-C01C-CBE2-C5A6-72076BFE340E}"/>
                </a:ext>
              </a:extLst>
            </p:cNvPr>
            <p:cNvSpPr/>
            <p:nvPr/>
          </p:nvSpPr>
          <p:spPr>
            <a:xfrm>
              <a:off x="10328590" y="9513851"/>
              <a:ext cx="764296" cy="763340"/>
            </a:xfrm>
            <a:custGeom>
              <a:avLst/>
              <a:gdLst/>
              <a:ahLst/>
              <a:cxnLst/>
              <a:rect l="l" t="t" r="r" b="b"/>
              <a:pathLst>
                <a:path w="764296" h="763340">
                  <a:moveTo>
                    <a:pt x="0" y="0"/>
                  </a:moveTo>
                  <a:lnTo>
                    <a:pt x="764296" y="0"/>
                  </a:lnTo>
                  <a:lnTo>
                    <a:pt x="764296" y="763340"/>
                  </a:lnTo>
                  <a:lnTo>
                    <a:pt x="0" y="7633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8">
              <a:extLst>
                <a:ext uri="{FF2B5EF4-FFF2-40B4-BE49-F238E27FC236}">
                  <a16:creationId xmlns:a16="http://schemas.microsoft.com/office/drawing/2014/main" id="{83C23B80-DE17-5A99-8E62-22B6CBACA23B}"/>
                </a:ext>
              </a:extLst>
            </p:cNvPr>
            <p:cNvSpPr/>
            <p:nvPr/>
          </p:nvSpPr>
          <p:spPr>
            <a:xfrm>
              <a:off x="13761950" y="9529359"/>
              <a:ext cx="732324" cy="732324"/>
            </a:xfrm>
            <a:custGeom>
              <a:avLst/>
              <a:gdLst/>
              <a:ahLst/>
              <a:cxnLst/>
              <a:rect l="l" t="t" r="r" b="b"/>
              <a:pathLst>
                <a:path w="732324" h="732324">
                  <a:moveTo>
                    <a:pt x="0" y="0"/>
                  </a:moveTo>
                  <a:lnTo>
                    <a:pt x="732323" y="0"/>
                  </a:lnTo>
                  <a:lnTo>
                    <a:pt x="732323" y="732324"/>
                  </a:lnTo>
                  <a:lnTo>
                    <a:pt x="0" y="7323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TextBox 10">
              <a:extLst>
                <a:ext uri="{FF2B5EF4-FFF2-40B4-BE49-F238E27FC236}">
                  <a16:creationId xmlns:a16="http://schemas.microsoft.com/office/drawing/2014/main" id="{20B99F02-A2A3-1D95-08EF-3339DAA8410A}"/>
                </a:ext>
              </a:extLst>
            </p:cNvPr>
            <p:cNvSpPr txBox="1"/>
            <p:nvPr/>
          </p:nvSpPr>
          <p:spPr>
            <a:xfrm>
              <a:off x="1569400" y="9653530"/>
              <a:ext cx="3613626" cy="49250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@alabama911board</a:t>
              </a:r>
            </a:p>
          </p:txBody>
        </p:sp>
        <p:sp>
          <p:nvSpPr>
            <p:cNvPr id="10" name="TextBox 11">
              <a:extLst>
                <a:ext uri="{FF2B5EF4-FFF2-40B4-BE49-F238E27FC236}">
                  <a16:creationId xmlns:a16="http://schemas.microsoft.com/office/drawing/2014/main" id="{9085F080-C3B1-E9F5-2BC8-27C059F7187E}"/>
                </a:ext>
              </a:extLst>
            </p:cNvPr>
            <p:cNvSpPr txBox="1"/>
            <p:nvPr/>
          </p:nvSpPr>
          <p:spPr>
            <a:xfrm>
              <a:off x="6196891" y="9653530"/>
              <a:ext cx="3556476"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Alabama 9-1-1 Board</a:t>
              </a:r>
            </a:p>
          </p:txBody>
        </p:sp>
        <p:sp>
          <p:nvSpPr>
            <p:cNvPr id="11" name="TextBox 12">
              <a:extLst>
                <a:ext uri="{FF2B5EF4-FFF2-40B4-BE49-F238E27FC236}">
                  <a16:creationId xmlns:a16="http://schemas.microsoft.com/office/drawing/2014/main" id="{0F7AB165-4496-AF55-AC51-8B817B217888}"/>
                </a:ext>
              </a:extLst>
            </p:cNvPr>
            <p:cNvSpPr txBox="1"/>
            <p:nvPr/>
          </p:nvSpPr>
          <p:spPr>
            <a:xfrm>
              <a:off x="11092886" y="9653530"/>
              <a:ext cx="2265680"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a:t>
              </a:r>
            </a:p>
          </p:txBody>
        </p:sp>
        <p:sp>
          <p:nvSpPr>
            <p:cNvPr id="12" name="TextBox 13">
              <a:extLst>
                <a:ext uri="{FF2B5EF4-FFF2-40B4-BE49-F238E27FC236}">
                  <a16:creationId xmlns:a16="http://schemas.microsoft.com/office/drawing/2014/main" id="{74B9BED9-7BC0-E638-2B8B-726D8765CC58}"/>
                </a:ext>
              </a:extLst>
            </p:cNvPr>
            <p:cNvSpPr txBox="1"/>
            <p:nvPr/>
          </p:nvSpPr>
          <p:spPr>
            <a:xfrm>
              <a:off x="14494274" y="9653530"/>
              <a:ext cx="2774632" cy="49250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200"/>
                </a:lnSpc>
              </a:pPr>
              <a:r>
                <a:rPr lang="en-US" sz="2800" dirty="0">
                  <a:solidFill>
                    <a:srgbClr val="7A7573"/>
                  </a:solidFill>
                  <a:latin typeface="Roboto"/>
                </a:rPr>
                <a:t>al911board.com</a:t>
              </a:r>
            </a:p>
          </p:txBody>
        </p:sp>
      </p:grpSp>
    </p:spTree>
    <p:extLst>
      <p:ext uri="{BB962C8B-B14F-4D97-AF65-F5344CB8AC3E}">
        <p14:creationId xmlns:p14="http://schemas.microsoft.com/office/powerpoint/2010/main" val="4123576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text and images&#10;&#10;Description automatically generated">
            <a:extLst>
              <a:ext uri="{FF2B5EF4-FFF2-40B4-BE49-F238E27FC236}">
                <a16:creationId xmlns:a16="http://schemas.microsoft.com/office/drawing/2014/main" id="{64030BCE-8259-9B21-48CA-C605C022A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61711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7075CD15-75BC-115B-8FF5-80B772F88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466540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picture of her&#10;&#10;Description automatically generated">
            <a:extLst>
              <a:ext uri="{FF2B5EF4-FFF2-40B4-BE49-F238E27FC236}">
                <a16:creationId xmlns:a16="http://schemas.microsoft.com/office/drawing/2014/main" id="{0CE81447-BD63-0210-ADDA-AD9FBB2DA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82585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49174E42-0BFE-A662-7920-3DF1C18EE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65186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660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B3A65859-D49D-2706-1A43-C6EBCBAE6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263369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637</Words>
  <Application>Microsoft Office PowerPoint</Application>
  <PresentationFormat>Custom</PresentationFormat>
  <Paragraphs>167</Paragraphs>
  <Slides>36</Slides>
  <Notes>1</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Roboto</vt:lpstr>
      <vt:lpstr>Arial</vt:lpstr>
      <vt:lpstr>Helvetica Now</vt:lpstr>
      <vt:lpstr>Calibri</vt:lpstr>
      <vt:lpstr>Office Theme</vt:lpstr>
      <vt:lpstr>February 13, 2024 Talk About It Tuesday!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Frequency Change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Introductions</dc:title>
  <dc:creator>Michelle Peel</dc:creator>
  <cp:lastModifiedBy>Michelle Peel</cp:lastModifiedBy>
  <cp:revision>62</cp:revision>
  <dcterms:created xsi:type="dcterms:W3CDTF">2006-08-16T00:00:00Z</dcterms:created>
  <dcterms:modified xsi:type="dcterms:W3CDTF">2024-02-14T17:32:56Z</dcterms:modified>
  <dc:identifier>DAF1qajdIpU</dc:identifier>
</cp:coreProperties>
</file>