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5" r:id="rId3"/>
  </p:sldMasterIdLst>
  <p:notesMasterIdLst>
    <p:notesMasterId r:id="rId23"/>
  </p:notesMasterIdLst>
  <p:sldIdLst>
    <p:sldId id="586" r:id="rId4"/>
    <p:sldId id="587" r:id="rId5"/>
    <p:sldId id="585" r:id="rId6"/>
    <p:sldId id="845" r:id="rId7"/>
    <p:sldId id="256" r:id="rId8"/>
    <p:sldId id="257" r:id="rId9"/>
    <p:sldId id="853" r:id="rId10"/>
    <p:sldId id="849" r:id="rId11"/>
    <p:sldId id="850" r:id="rId12"/>
    <p:sldId id="848" r:id="rId13"/>
    <p:sldId id="847" r:id="rId14"/>
    <p:sldId id="846" r:id="rId15"/>
    <p:sldId id="258" r:id="rId16"/>
    <p:sldId id="851" r:id="rId17"/>
    <p:sldId id="259" r:id="rId18"/>
    <p:sldId id="852" r:id="rId19"/>
    <p:sldId id="854" r:id="rId20"/>
    <p:sldId id="324" r:id="rId21"/>
    <p:sldId id="5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AC69B-9B87-4E97-8AD9-009DF4897656}"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2FB3-1757-4CEA-9EA8-0F86E42787FC}" type="slidenum">
              <a:rPr lang="en-US" smtClean="0"/>
              <a:t>‹#›</a:t>
            </a:fld>
            <a:endParaRPr lang="en-US"/>
          </a:p>
        </p:txBody>
      </p:sp>
    </p:spTree>
    <p:extLst>
      <p:ext uri="{BB962C8B-B14F-4D97-AF65-F5344CB8AC3E}">
        <p14:creationId xmlns:p14="http://schemas.microsoft.com/office/powerpoint/2010/main" val="210514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A1D7B-90CF-495B-B027-39E0DE2113A5}" type="slidenum">
              <a:rPr lang="en-US" smtClean="0"/>
              <a:t>1</a:t>
            </a:fld>
            <a:endParaRPr lang="en-US"/>
          </a:p>
        </p:txBody>
      </p:sp>
    </p:spTree>
    <p:extLst>
      <p:ext uri="{BB962C8B-B14F-4D97-AF65-F5344CB8AC3E}">
        <p14:creationId xmlns:p14="http://schemas.microsoft.com/office/powerpoint/2010/main" val="20263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354cd3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354cd3b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77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b769d14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b769d14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b769d14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b769d14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12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b769d14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b769d14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b769d14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b769d14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b769d14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b769d14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8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7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3A1D7B-90CF-495B-B027-39E0DE2113A5}" type="slidenum">
              <a:rPr lang="en-US" smtClean="0"/>
              <a:t>19</a:t>
            </a:fld>
            <a:endParaRPr lang="en-US"/>
          </a:p>
        </p:txBody>
      </p:sp>
    </p:spTree>
    <p:extLst>
      <p:ext uri="{BB962C8B-B14F-4D97-AF65-F5344CB8AC3E}">
        <p14:creationId xmlns:p14="http://schemas.microsoft.com/office/powerpoint/2010/main" val="230097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3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34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NG911 is not just ANGEN.  There are many parts that build on each other and will be building on each other for a long time. </a:t>
            </a:r>
          </a:p>
        </p:txBody>
      </p:sp>
      <p:sp>
        <p:nvSpPr>
          <p:cNvPr id="4" name="Slide Number Placeholder 3"/>
          <p:cNvSpPr>
            <a:spLocks noGrp="1"/>
          </p:cNvSpPr>
          <p:nvPr>
            <p:ph type="sldNum" sz="quarter" idx="10"/>
          </p:nvPr>
        </p:nvSpPr>
        <p:spPr/>
        <p:txBody>
          <a:bodyPr/>
          <a:lstStyle/>
          <a:p>
            <a:pPr marL="0" marR="0" lvl="0" indent="0" algn="r" defTabSz="457148"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4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84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354cd3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354cd3b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354cd3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354cd3b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91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354cd3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354cd3b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95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354cd3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354cd3b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65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50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682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373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5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26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7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9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19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45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69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6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20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5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7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15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1107190" y="1588342"/>
            <a:ext cx="994351" cy="61101"/>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ctrTitle"/>
          </p:nvPr>
        </p:nvSpPr>
        <p:spPr>
          <a:xfrm>
            <a:off x="972600" y="1763267"/>
            <a:ext cx="10250800" cy="22196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5" name="Google Shape;15;p2"/>
          <p:cNvSpPr txBox="1">
            <a:spLocks noGrp="1"/>
          </p:cNvSpPr>
          <p:nvPr>
            <p:ph type="subTitle" idx="1"/>
          </p:nvPr>
        </p:nvSpPr>
        <p:spPr>
          <a:xfrm>
            <a:off x="972836" y="4230533"/>
            <a:ext cx="10250800" cy="721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16" name="Google Shape;16;p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821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0"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3"/>
          <p:cNvSpPr txBox="1">
            <a:spLocks noGrp="1"/>
          </p:cNvSpPr>
          <p:nvPr>
            <p:ph type="title"/>
          </p:nvPr>
        </p:nvSpPr>
        <p:spPr>
          <a:xfrm>
            <a:off x="972600" y="1763267"/>
            <a:ext cx="10251200" cy="2024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49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3170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oogle Shape;33;p5"/>
          <p:cNvGrpSpPr/>
          <p:nvPr/>
        </p:nvGrpSpPr>
        <p:grpSpPr>
          <a:xfrm>
            <a:off x="1107190" y="1588342"/>
            <a:ext cx="994351" cy="61101"/>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37" name="Google Shape;37;p5"/>
          <p:cNvSpPr txBox="1">
            <a:spLocks noGrp="1"/>
          </p:cNvSpPr>
          <p:nvPr>
            <p:ph type="body" idx="1"/>
          </p:nvPr>
        </p:nvSpPr>
        <p:spPr>
          <a:xfrm>
            <a:off x="972433" y="2771833"/>
            <a:ext cx="50324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6191472" y="2771833"/>
            <a:ext cx="50324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218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 name="Google Shape;42;p6"/>
          <p:cNvGrpSpPr/>
          <p:nvPr/>
        </p:nvGrpSpPr>
        <p:grpSpPr>
          <a:xfrm>
            <a:off x="1107190" y="1588342"/>
            <a:ext cx="994351" cy="61101"/>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6"/>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46" name="Google Shape;46;p6"/>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413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7"/>
          <p:cNvGrpSpPr/>
          <p:nvPr/>
        </p:nvGrpSpPr>
        <p:grpSpPr>
          <a:xfrm>
            <a:off x="1107190" y="1588342"/>
            <a:ext cx="994351" cy="61101"/>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7"/>
          <p:cNvSpPr txBox="1">
            <a:spLocks noGrp="1"/>
          </p:cNvSpPr>
          <p:nvPr>
            <p:ph type="title"/>
          </p:nvPr>
        </p:nvSpPr>
        <p:spPr>
          <a:xfrm>
            <a:off x="973333" y="1758200"/>
            <a:ext cx="4401200" cy="18420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53" name="Google Shape;53;p7"/>
          <p:cNvSpPr txBox="1">
            <a:spLocks noGrp="1"/>
          </p:cNvSpPr>
          <p:nvPr>
            <p:ph type="body" idx="1"/>
          </p:nvPr>
        </p:nvSpPr>
        <p:spPr>
          <a:xfrm>
            <a:off x="961633" y="3708967"/>
            <a:ext cx="4401200" cy="2130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041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190" y="5558840"/>
            <a:ext cx="994351" cy="6110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8"/>
          <p:cNvSpPr txBox="1">
            <a:spLocks noGrp="1"/>
          </p:cNvSpPr>
          <p:nvPr>
            <p:ph type="title"/>
          </p:nvPr>
        </p:nvSpPr>
        <p:spPr>
          <a:xfrm>
            <a:off x="972600" y="1152400"/>
            <a:ext cx="9361600" cy="3980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223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764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 name="Google Shape;63;p9"/>
          <p:cNvGrpSpPr/>
          <p:nvPr/>
        </p:nvGrpSpPr>
        <p:grpSpPr>
          <a:xfrm>
            <a:off x="1107190" y="1588342"/>
            <a:ext cx="994351" cy="61101"/>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Google Shape;66;p9"/>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67" name="Google Shape;67;p9"/>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0039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200" cy="6140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2455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190" y="5558840"/>
            <a:ext cx="994351" cy="61101"/>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11"/>
          <p:cNvSpPr txBox="1">
            <a:spLocks noGrp="1"/>
          </p:cNvSpPr>
          <p:nvPr>
            <p:ph type="title" hasCustomPrompt="1"/>
          </p:nvPr>
        </p:nvSpPr>
        <p:spPr>
          <a:xfrm>
            <a:off x="972600" y="978600"/>
            <a:ext cx="10251200" cy="165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10666">
                <a:solidFill>
                  <a:schemeClr val="lt1"/>
                </a:solidFill>
              </a:defRPr>
            </a:lvl1pPr>
            <a:lvl2pPr lvl="1">
              <a:spcBef>
                <a:spcPts val="0"/>
              </a:spcBef>
              <a:spcAft>
                <a:spcPts val="0"/>
              </a:spcAft>
              <a:buClr>
                <a:schemeClr val="lt1"/>
              </a:buClr>
              <a:buSzPts val="8000"/>
              <a:buNone/>
              <a:defRPr sz="10666">
                <a:solidFill>
                  <a:schemeClr val="lt1"/>
                </a:solidFill>
              </a:defRPr>
            </a:lvl2pPr>
            <a:lvl3pPr lvl="2">
              <a:spcBef>
                <a:spcPts val="0"/>
              </a:spcBef>
              <a:spcAft>
                <a:spcPts val="0"/>
              </a:spcAft>
              <a:buClr>
                <a:schemeClr val="lt1"/>
              </a:buClr>
              <a:buSzPts val="8000"/>
              <a:buNone/>
              <a:defRPr sz="10666">
                <a:solidFill>
                  <a:schemeClr val="lt1"/>
                </a:solidFill>
              </a:defRPr>
            </a:lvl3pPr>
            <a:lvl4pPr lvl="3">
              <a:spcBef>
                <a:spcPts val="0"/>
              </a:spcBef>
              <a:spcAft>
                <a:spcPts val="0"/>
              </a:spcAft>
              <a:buClr>
                <a:schemeClr val="lt1"/>
              </a:buClr>
              <a:buSzPts val="8000"/>
              <a:buNone/>
              <a:defRPr sz="10666">
                <a:solidFill>
                  <a:schemeClr val="lt1"/>
                </a:solidFill>
              </a:defRPr>
            </a:lvl4pPr>
            <a:lvl5pPr lvl="4">
              <a:spcBef>
                <a:spcPts val="0"/>
              </a:spcBef>
              <a:spcAft>
                <a:spcPts val="0"/>
              </a:spcAft>
              <a:buClr>
                <a:schemeClr val="lt1"/>
              </a:buClr>
              <a:buSzPts val="8000"/>
              <a:buNone/>
              <a:defRPr sz="10666">
                <a:solidFill>
                  <a:schemeClr val="lt1"/>
                </a:solidFill>
              </a:defRPr>
            </a:lvl5pPr>
            <a:lvl6pPr lvl="5">
              <a:spcBef>
                <a:spcPts val="0"/>
              </a:spcBef>
              <a:spcAft>
                <a:spcPts val="0"/>
              </a:spcAft>
              <a:buClr>
                <a:schemeClr val="lt1"/>
              </a:buClr>
              <a:buSzPts val="8000"/>
              <a:buNone/>
              <a:defRPr sz="10666">
                <a:solidFill>
                  <a:schemeClr val="lt1"/>
                </a:solidFill>
              </a:defRPr>
            </a:lvl6pPr>
            <a:lvl7pPr lvl="6">
              <a:spcBef>
                <a:spcPts val="0"/>
              </a:spcBef>
              <a:spcAft>
                <a:spcPts val="0"/>
              </a:spcAft>
              <a:buClr>
                <a:schemeClr val="lt1"/>
              </a:buClr>
              <a:buSzPts val="8000"/>
              <a:buNone/>
              <a:defRPr sz="10666">
                <a:solidFill>
                  <a:schemeClr val="lt1"/>
                </a:solidFill>
              </a:defRPr>
            </a:lvl7pPr>
            <a:lvl8pPr lvl="7">
              <a:spcBef>
                <a:spcPts val="0"/>
              </a:spcBef>
              <a:spcAft>
                <a:spcPts val="0"/>
              </a:spcAft>
              <a:buClr>
                <a:schemeClr val="lt1"/>
              </a:buClr>
              <a:buSzPts val="8000"/>
              <a:buNone/>
              <a:defRPr sz="10666">
                <a:solidFill>
                  <a:schemeClr val="lt1"/>
                </a:solidFill>
              </a:defRPr>
            </a:lvl8pPr>
            <a:lvl9pPr lvl="8">
              <a:spcBef>
                <a:spcPts val="0"/>
              </a:spcBef>
              <a:spcAft>
                <a:spcPts val="0"/>
              </a:spcAft>
              <a:buClr>
                <a:schemeClr val="lt1"/>
              </a:buClr>
              <a:buSzPts val="8000"/>
              <a:buNone/>
              <a:defRPr sz="10666">
                <a:solidFill>
                  <a:schemeClr val="lt1"/>
                </a:solidFill>
              </a:defRPr>
            </a:lvl9pPr>
          </a:lstStyle>
          <a:p>
            <a:r>
              <a:t>xx%</a:t>
            </a:r>
          </a:p>
        </p:txBody>
      </p:sp>
      <p:sp>
        <p:nvSpPr>
          <p:cNvPr id="78" name="Google Shape;78;p11"/>
          <p:cNvSpPr txBox="1">
            <a:spLocks noGrp="1"/>
          </p:cNvSpPr>
          <p:nvPr>
            <p:ph type="body" idx="1"/>
          </p:nvPr>
        </p:nvSpPr>
        <p:spPr>
          <a:xfrm>
            <a:off x="972600" y="3030517"/>
            <a:ext cx="10251200" cy="21072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lt1"/>
              </a:buClr>
              <a:buSzPts val="1300"/>
              <a:buChar char="●"/>
              <a:defRPr>
                <a:solidFill>
                  <a:schemeClr val="lt1"/>
                </a:solidFill>
              </a:defRPr>
            </a:lvl1pPr>
            <a:lvl2pPr marL="1219170" lvl="1" indent="-397923">
              <a:spcBef>
                <a:spcPts val="0"/>
              </a:spcBef>
              <a:spcAft>
                <a:spcPts val="0"/>
              </a:spcAft>
              <a:buClr>
                <a:schemeClr val="lt1"/>
              </a:buClr>
              <a:buSzPts val="1100"/>
              <a:buChar char="○"/>
              <a:defRPr>
                <a:solidFill>
                  <a:schemeClr val="lt1"/>
                </a:solidFill>
              </a:defRPr>
            </a:lvl2pPr>
            <a:lvl3pPr marL="1828754" lvl="2" indent="-397923">
              <a:spcBef>
                <a:spcPts val="0"/>
              </a:spcBef>
              <a:spcAft>
                <a:spcPts val="0"/>
              </a:spcAft>
              <a:buClr>
                <a:schemeClr val="lt1"/>
              </a:buClr>
              <a:buSzPts val="1100"/>
              <a:buChar char="■"/>
              <a:defRPr>
                <a:solidFill>
                  <a:schemeClr val="lt1"/>
                </a:solidFill>
              </a:defRPr>
            </a:lvl3pPr>
            <a:lvl4pPr marL="2438339" lvl="3" indent="-397923">
              <a:spcBef>
                <a:spcPts val="0"/>
              </a:spcBef>
              <a:spcAft>
                <a:spcPts val="0"/>
              </a:spcAft>
              <a:buClr>
                <a:schemeClr val="lt1"/>
              </a:buClr>
              <a:buSzPts val="1100"/>
              <a:buChar char="●"/>
              <a:defRPr>
                <a:solidFill>
                  <a:schemeClr val="lt1"/>
                </a:solidFill>
              </a:defRPr>
            </a:lvl4pPr>
            <a:lvl5pPr marL="3047924" lvl="4" indent="-397923">
              <a:spcBef>
                <a:spcPts val="0"/>
              </a:spcBef>
              <a:spcAft>
                <a:spcPts val="0"/>
              </a:spcAft>
              <a:buClr>
                <a:schemeClr val="lt1"/>
              </a:buClr>
              <a:buSzPts val="1100"/>
              <a:buChar char="○"/>
              <a:defRPr>
                <a:solidFill>
                  <a:schemeClr val="lt1"/>
                </a:solidFill>
              </a:defRPr>
            </a:lvl5pPr>
            <a:lvl6pPr marL="3657509" lvl="5" indent="-397923">
              <a:spcBef>
                <a:spcPts val="0"/>
              </a:spcBef>
              <a:spcAft>
                <a:spcPts val="0"/>
              </a:spcAft>
              <a:buClr>
                <a:schemeClr val="lt1"/>
              </a:buClr>
              <a:buSzPts val="1100"/>
              <a:buChar char="■"/>
              <a:defRPr>
                <a:solidFill>
                  <a:schemeClr val="lt1"/>
                </a:solidFill>
              </a:defRPr>
            </a:lvl6pPr>
            <a:lvl7pPr marL="4267093" lvl="6" indent="-397923">
              <a:spcBef>
                <a:spcPts val="0"/>
              </a:spcBef>
              <a:spcAft>
                <a:spcPts val="0"/>
              </a:spcAft>
              <a:buClr>
                <a:schemeClr val="lt1"/>
              </a:buClr>
              <a:buSzPts val="1100"/>
              <a:buChar char="●"/>
              <a:defRPr>
                <a:solidFill>
                  <a:schemeClr val="lt1"/>
                </a:solidFill>
              </a:defRPr>
            </a:lvl7pPr>
            <a:lvl8pPr marL="4876678" lvl="7" indent="-397923">
              <a:spcBef>
                <a:spcPts val="0"/>
              </a:spcBef>
              <a:spcAft>
                <a:spcPts val="0"/>
              </a:spcAft>
              <a:buClr>
                <a:schemeClr val="lt1"/>
              </a:buClr>
              <a:buSzPts val="1100"/>
              <a:buChar char="○"/>
              <a:defRPr>
                <a:solidFill>
                  <a:schemeClr val="lt1"/>
                </a:solidFill>
              </a:defRPr>
            </a:lvl8pPr>
            <a:lvl9pPr marL="5486263" lvl="8" indent="-397923">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1216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445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01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92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45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6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184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80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332"/>
            <a:fld id="{89549C9B-7E0F-4F86-B4A0-430F24975F27}" type="datetimeFigureOut">
              <a:rPr lang="en-US" smtClean="0">
                <a:solidFill>
                  <a:prstClr val="black">
                    <a:tint val="75000"/>
                  </a:prstClr>
                </a:solidFill>
              </a:rPr>
              <a:pPr defTabSz="914332"/>
              <a:t>10/19/2023</a:t>
            </a:fld>
            <a:endParaRPr lang="en-US">
              <a:solidFill>
                <a:prstClr val="black">
                  <a:tint val="75000"/>
                </a:prstClr>
              </a:solidFill>
            </a:endParaRPr>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332"/>
            <a:endParaRPr lang="en-US">
              <a:solidFill>
                <a:prstClr val="black">
                  <a:tint val="75000"/>
                </a:prstClr>
              </a:solidFill>
            </a:endParaRP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defTabSz="914332"/>
            <a:fld id="{C3D0AAA3-575E-4784-BC68-121399FBDEAC}" type="slidenum">
              <a:rPr lang="en-US" smtClean="0">
                <a:solidFill>
                  <a:prstClr val="black">
                    <a:tint val="75000"/>
                  </a:prstClr>
                </a:solidFill>
              </a:rPr>
              <a:pPr defTabSz="914332"/>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8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332"/>
            <a:fld id="{89549C9B-7E0F-4F86-B4A0-430F24975F27}" type="datetimeFigureOut">
              <a:rPr lang="en-US" smtClean="0">
                <a:solidFill>
                  <a:prstClr val="black">
                    <a:tint val="75000"/>
                  </a:prstClr>
                </a:solidFill>
              </a:rPr>
              <a:pPr defTabSz="914332"/>
              <a:t>10/19/2023</a:t>
            </a:fld>
            <a:endParaRPr lang="en-US">
              <a:solidFill>
                <a:prstClr val="black">
                  <a:tint val="75000"/>
                </a:prstClr>
              </a:solidFill>
            </a:endParaRPr>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332"/>
            <a:endParaRPr lang="en-US">
              <a:solidFill>
                <a:prstClr val="black">
                  <a:tint val="75000"/>
                </a:prstClr>
              </a:solidFill>
            </a:endParaRP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defTabSz="914332"/>
            <a:fld id="{C3D0AAA3-575E-4784-BC68-121399FBDEAC}" type="slidenum">
              <a:rPr lang="en-US" smtClean="0">
                <a:solidFill>
                  <a:prstClr val="black">
                    <a:tint val="75000"/>
                  </a:prstClr>
                </a:solidFill>
              </a:rPr>
              <a:pPr defTabSz="914332"/>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428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232403"/>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database@indigital.net"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indigital.net"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mailto:leah@al911board.com" TargetMode="External"/><Relationship Id="rId4" Type="http://schemas.openxmlformats.org/officeDocument/2006/relationships/hyperlink" Target="https://nico1-toutlefrancais.wikispaces.com/l'interrogation+-+comment+poser+des+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957473" y="1681769"/>
            <a:ext cx="6289675" cy="2043112"/>
          </a:xfrm>
        </p:spPr>
      </p:pic>
      <p:sp>
        <p:nvSpPr>
          <p:cNvPr id="7" name="Title 6"/>
          <p:cNvSpPr>
            <a:spLocks noGrp="1"/>
          </p:cNvSpPr>
          <p:nvPr>
            <p:ph type="title" idx="4294967295"/>
          </p:nvPr>
        </p:nvSpPr>
        <p:spPr>
          <a:xfrm>
            <a:off x="832152" y="4304370"/>
            <a:ext cx="10515600" cy="1416206"/>
          </a:xfrm>
        </p:spPr>
        <p:txBody>
          <a:bodyPr>
            <a:normAutofit fontScale="90000"/>
          </a:bodyPr>
          <a:lstStyle/>
          <a:p>
            <a:pPr algn="ctr">
              <a:lnSpc>
                <a:spcPct val="150000"/>
              </a:lnSpc>
              <a:spcBef>
                <a:spcPts val="0"/>
              </a:spcBef>
              <a:spcAft>
                <a:spcPts val="1200"/>
              </a:spcAft>
            </a:pPr>
            <a:r>
              <a:rPr lang="en-US" sz="4000" b="1" dirty="0">
                <a:solidFill>
                  <a:schemeClr val="bg1">
                    <a:lumMod val="50000"/>
                  </a:schemeClr>
                </a:solidFill>
                <a:latin typeface="Times New Roman" panose="02020603050405020304" pitchFamily="18" charset="0"/>
                <a:cs typeface="Times New Roman" panose="02020603050405020304" pitchFamily="18" charset="0"/>
              </a:rPr>
              <a:t>How to NG911 in Alabama and Beyond!</a:t>
            </a:r>
            <a:br>
              <a:rPr lang="en-US" sz="4000" b="1" dirty="0">
                <a:solidFill>
                  <a:schemeClr val="bg1">
                    <a:lumMod val="50000"/>
                  </a:schemeClr>
                </a:solidFill>
                <a:latin typeface="Times New Roman" panose="02020603050405020304" pitchFamily="18" charset="0"/>
                <a:cs typeface="Times New Roman" panose="02020603050405020304" pitchFamily="18" charset="0"/>
              </a:rPr>
            </a:br>
            <a:r>
              <a:rPr lang="en-US" sz="3200" b="1" dirty="0">
                <a:solidFill>
                  <a:schemeClr val="bg1">
                    <a:lumMod val="50000"/>
                  </a:schemeClr>
                </a:solidFill>
                <a:latin typeface="Times New Roman" panose="02020603050405020304" pitchFamily="18" charset="0"/>
                <a:cs typeface="Times New Roman" panose="02020603050405020304" pitchFamily="18" charset="0"/>
              </a:rPr>
              <a:t>2023 ALNENA Gulf Coast Conference</a:t>
            </a:r>
            <a:endParaRPr lang="en-US" sz="6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5218E02-8D7F-4747-CA2B-E077BE8D6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579326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26000" y="843800"/>
            <a:ext cx="10396000" cy="713600"/>
          </a:xfrm>
          <a:prstGeom prst="rect">
            <a:avLst/>
          </a:prstGeom>
        </p:spPr>
        <p:txBody>
          <a:bodyPr spcFirstLastPara="1" wrap="square" lIns="121900" tIns="121900" rIns="121900" bIns="121900" anchor="t" anchorCtr="0">
            <a:normAutofit fontScale="90000"/>
          </a:bodyPr>
          <a:lstStyle/>
          <a:p>
            <a:r>
              <a:rPr lang="en" dirty="0"/>
              <a:t>Geo-routing and Knowing When to Report Issues</a:t>
            </a:r>
            <a:endParaRPr dirty="0"/>
          </a:p>
        </p:txBody>
      </p:sp>
      <p:sp>
        <p:nvSpPr>
          <p:cNvPr id="94" name="Google Shape;94;p14"/>
          <p:cNvSpPr txBox="1">
            <a:spLocks noGrp="1"/>
          </p:cNvSpPr>
          <p:nvPr>
            <p:ph type="body" idx="1"/>
          </p:nvPr>
        </p:nvSpPr>
        <p:spPr>
          <a:xfrm>
            <a:off x="828200" y="2002533"/>
            <a:ext cx="10396000" cy="3784000"/>
          </a:xfrm>
          <a:prstGeom prst="rect">
            <a:avLst/>
          </a:prstGeom>
        </p:spPr>
        <p:txBody>
          <a:bodyPr spcFirstLastPara="1" wrap="square" lIns="121900" tIns="121900" rIns="121900" bIns="121900" anchor="t" anchorCtr="0">
            <a:normAutofit fontScale="92500"/>
          </a:bodyPr>
          <a:lstStyle/>
          <a:p>
            <a:pPr marL="342900" indent="-342900"/>
            <a:r>
              <a:rPr lang="en" sz="2400" dirty="0"/>
              <a:t>Geo-routing is going to occur on only some calls.  If the carrier does not provide WPH2, the call will default to Legacy/Tabular Route. </a:t>
            </a:r>
          </a:p>
          <a:p>
            <a:pPr marL="0" indent="0">
              <a:buNone/>
            </a:pPr>
            <a:r>
              <a:rPr lang="en" sz="2400" dirty="0"/>
              <a:t> </a:t>
            </a:r>
          </a:p>
          <a:p>
            <a:pPr marL="342900" indent="-342900"/>
            <a:r>
              <a:rPr lang="en" sz="2400" dirty="0"/>
              <a:t>Legacy/Tabular Route on the ani/ali display is a useful indicator.</a:t>
            </a:r>
          </a:p>
          <a:p>
            <a:pPr marL="342900" indent="-342900"/>
            <a:endParaRPr lang="en" sz="2400" dirty="0"/>
          </a:p>
          <a:p>
            <a:pPr marL="342900" indent="-342900"/>
            <a:r>
              <a:rPr lang="en" sz="2400" dirty="0"/>
              <a:t>Validate GIS boundaries with what has been aggregated with Datamark VEP.</a:t>
            </a:r>
          </a:p>
          <a:p>
            <a:pPr marL="0" indent="0">
              <a:buNone/>
            </a:pPr>
            <a:endParaRPr lang="en" sz="2400" dirty="0"/>
          </a:p>
          <a:p>
            <a:pPr marL="342900" indent="-342900"/>
            <a:r>
              <a:rPr lang="en" sz="2400" dirty="0"/>
              <a:t>Calls that need further review: email details, ESRK, date, time to </a:t>
            </a:r>
            <a:r>
              <a:rPr lang="en" sz="2400" u="sng" dirty="0">
                <a:solidFill>
                  <a:schemeClr val="hlink"/>
                </a:solidFill>
                <a:hlinkClick r:id="rId3"/>
              </a:rPr>
              <a:t>database@indigital.net</a:t>
            </a:r>
            <a:r>
              <a:rPr lang="en" sz="2400" dirty="0"/>
              <a:t> </a:t>
            </a:r>
            <a:endParaRPr sz="2400" dirty="0"/>
          </a:p>
        </p:txBody>
      </p:sp>
      <p:pic>
        <p:nvPicPr>
          <p:cNvPr id="2" name="Google Shape;95;p14">
            <a:extLst>
              <a:ext uri="{FF2B5EF4-FFF2-40B4-BE49-F238E27FC236}">
                <a16:creationId xmlns:a16="http://schemas.microsoft.com/office/drawing/2014/main" id="{BA398D83-EB4D-E664-7712-58308B8D0B2E}"/>
              </a:ext>
            </a:extLst>
          </p:cNvPr>
          <p:cNvPicPr preferRelativeResize="0"/>
          <p:nvPr/>
        </p:nvPicPr>
        <p:blipFill>
          <a:blip r:embed="rId4">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215645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1614-21E6-94CB-6FF6-D5EC3B729CB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1B7E537-C4EC-640D-8889-DCD590F98B2E}"/>
              </a:ext>
            </a:extLst>
          </p:cNvPr>
          <p:cNvSpPr>
            <a:spLocks noGrp="1"/>
          </p:cNvSpPr>
          <p:nvPr>
            <p:ph type="body" idx="1"/>
          </p:nvPr>
        </p:nvSpPr>
        <p:spPr/>
        <p:txBody>
          <a:bodyPr/>
          <a:lstStyle/>
          <a:p>
            <a:endParaRPr lang="en-US"/>
          </a:p>
        </p:txBody>
      </p:sp>
      <p:pic>
        <p:nvPicPr>
          <p:cNvPr id="5" name="Picture 4" descr="A map of a river">
            <a:extLst>
              <a:ext uri="{FF2B5EF4-FFF2-40B4-BE49-F238E27FC236}">
                <a16:creationId xmlns:a16="http://schemas.microsoft.com/office/drawing/2014/main" id="{D9713A7C-31C6-6D5E-9BBC-5ACED4904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30"/>
            <a:ext cx="12195853" cy="7688690"/>
          </a:xfrm>
          <a:prstGeom prst="rect">
            <a:avLst/>
          </a:prstGeom>
        </p:spPr>
      </p:pic>
      <p:pic>
        <p:nvPicPr>
          <p:cNvPr id="6" name="Google Shape;95;p14">
            <a:extLst>
              <a:ext uri="{FF2B5EF4-FFF2-40B4-BE49-F238E27FC236}">
                <a16:creationId xmlns:a16="http://schemas.microsoft.com/office/drawing/2014/main" id="{F020B28D-8FED-A93F-7714-E1DA78850E1D}"/>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119964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F21D-A81F-AD64-D535-4369F6AB04D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850596-FEDF-D6BA-8CE5-323FEFCEC902}"/>
              </a:ext>
            </a:extLst>
          </p:cNvPr>
          <p:cNvSpPr>
            <a:spLocks noGrp="1"/>
          </p:cNvSpPr>
          <p:nvPr>
            <p:ph type="body" idx="1"/>
          </p:nvPr>
        </p:nvSpPr>
        <p:spPr/>
        <p:txBody>
          <a:bodyPr/>
          <a:lstStyle/>
          <a:p>
            <a:endParaRPr lang="en-US"/>
          </a:p>
        </p:txBody>
      </p:sp>
      <p:pic>
        <p:nvPicPr>
          <p:cNvPr id="5" name="Picture 4" descr="A bird's eye view of a river">
            <a:extLst>
              <a:ext uri="{FF2B5EF4-FFF2-40B4-BE49-F238E27FC236}">
                <a16:creationId xmlns:a16="http://schemas.microsoft.com/office/drawing/2014/main" id="{C11C50E9-53F6-9852-18DD-E9832E353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 y="-1369739"/>
            <a:ext cx="12194670" cy="8502059"/>
          </a:xfrm>
          <a:prstGeom prst="rect">
            <a:avLst/>
          </a:prstGeom>
        </p:spPr>
      </p:pic>
      <p:pic>
        <p:nvPicPr>
          <p:cNvPr id="6" name="Google Shape;95;p14">
            <a:extLst>
              <a:ext uri="{FF2B5EF4-FFF2-40B4-BE49-F238E27FC236}">
                <a16:creationId xmlns:a16="http://schemas.microsoft.com/office/drawing/2014/main" id="{274B2E4A-2EF2-4BFF-46F9-8ADE1DF6ED3C}"/>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298689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04100" y="782833"/>
            <a:ext cx="10398000" cy="713600"/>
          </a:xfrm>
          <a:prstGeom prst="rect">
            <a:avLst/>
          </a:prstGeom>
        </p:spPr>
        <p:txBody>
          <a:bodyPr spcFirstLastPara="1" wrap="square" lIns="121900" tIns="121900" rIns="121900" bIns="121900" anchor="t" anchorCtr="0">
            <a:normAutofit fontScale="90000"/>
          </a:bodyPr>
          <a:lstStyle/>
          <a:p>
            <a:r>
              <a:rPr lang="en"/>
              <a:t>Considerations using NG911:</a:t>
            </a:r>
            <a:endParaRPr/>
          </a:p>
        </p:txBody>
      </p:sp>
      <p:sp>
        <p:nvSpPr>
          <p:cNvPr id="101" name="Google Shape;101;p15"/>
          <p:cNvSpPr txBox="1">
            <a:spLocks noGrp="1"/>
          </p:cNvSpPr>
          <p:nvPr>
            <p:ph type="body" idx="1"/>
          </p:nvPr>
        </p:nvSpPr>
        <p:spPr>
          <a:xfrm>
            <a:off x="704100" y="1819667"/>
            <a:ext cx="10820400" cy="4694000"/>
          </a:xfrm>
          <a:prstGeom prst="rect">
            <a:avLst/>
          </a:prstGeom>
        </p:spPr>
        <p:txBody>
          <a:bodyPr spcFirstLastPara="1" wrap="square" lIns="121900" tIns="121900" rIns="121900" bIns="121900" anchor="t" anchorCtr="0">
            <a:noAutofit/>
          </a:bodyPr>
          <a:lstStyle/>
          <a:p>
            <a:pPr marL="342900" indent="-342900"/>
            <a:r>
              <a:rPr lang="en" sz="2400" dirty="0"/>
              <a:t>VoIP/WiFi Calls delivering to the wrong PSAP  - The user, or in some cases the carrier,  must manually change the 911 address in the phone or online in their user portal for the routing to change.  INdigital cannot change this information.   WiFi calls may also show up as WPH2.</a:t>
            </a:r>
          </a:p>
          <a:p>
            <a:pPr marL="0" indent="0">
              <a:buNone/>
            </a:pPr>
            <a:endParaRPr lang="en" sz="2400" dirty="0"/>
          </a:p>
          <a:p>
            <a:pPr marL="342900" indent="-342900"/>
            <a:r>
              <a:rPr lang="en" sz="2400" dirty="0"/>
              <a:t>Ability to abandon 911 calls using MEVO </a:t>
            </a:r>
          </a:p>
          <a:p>
            <a:pPr marL="0" indent="0">
              <a:buNone/>
            </a:pPr>
            <a:endParaRPr lang="en" sz="2400" dirty="0"/>
          </a:p>
          <a:p>
            <a:pPr marL="342900" indent="-342900"/>
            <a:r>
              <a:rPr lang="en" sz="2400" dirty="0"/>
              <a:t>How to transfer admin calls  to MEVO</a:t>
            </a:r>
          </a:p>
          <a:p>
            <a:pPr marL="0" indent="0">
              <a:buNone/>
            </a:pPr>
            <a:endParaRPr lang="en" sz="2400" dirty="0"/>
          </a:p>
          <a:p>
            <a:pPr marL="342900" indent="-342900"/>
            <a:r>
              <a:rPr lang="en" sz="2400" dirty="0"/>
              <a:t>Transfer issues - blocking CBN</a:t>
            </a:r>
          </a:p>
        </p:txBody>
      </p:sp>
      <p:pic>
        <p:nvPicPr>
          <p:cNvPr id="2" name="Google Shape;95;p14">
            <a:extLst>
              <a:ext uri="{FF2B5EF4-FFF2-40B4-BE49-F238E27FC236}">
                <a16:creationId xmlns:a16="http://schemas.microsoft.com/office/drawing/2014/main" id="{827985C8-5407-DA65-9955-F6958C16F777}"/>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04100" y="782833"/>
            <a:ext cx="10398000" cy="713600"/>
          </a:xfrm>
          <a:prstGeom prst="rect">
            <a:avLst/>
          </a:prstGeom>
        </p:spPr>
        <p:txBody>
          <a:bodyPr spcFirstLastPara="1" wrap="square" lIns="121900" tIns="121900" rIns="121900" bIns="121900" anchor="t" anchorCtr="0">
            <a:normAutofit fontScale="90000"/>
          </a:bodyPr>
          <a:lstStyle/>
          <a:p>
            <a:r>
              <a:rPr lang="en"/>
              <a:t>Considerations using NG911:</a:t>
            </a:r>
            <a:endParaRPr/>
          </a:p>
        </p:txBody>
      </p:sp>
      <p:sp>
        <p:nvSpPr>
          <p:cNvPr id="101" name="Google Shape;101;p15"/>
          <p:cNvSpPr txBox="1">
            <a:spLocks noGrp="1"/>
          </p:cNvSpPr>
          <p:nvPr>
            <p:ph type="body" idx="1"/>
          </p:nvPr>
        </p:nvSpPr>
        <p:spPr>
          <a:xfrm>
            <a:off x="704100" y="1819667"/>
            <a:ext cx="10820400" cy="4694000"/>
          </a:xfrm>
          <a:prstGeom prst="rect">
            <a:avLst/>
          </a:prstGeom>
        </p:spPr>
        <p:txBody>
          <a:bodyPr spcFirstLastPara="1" wrap="square" lIns="121900" tIns="121900" rIns="121900" bIns="121900" anchor="t" anchorCtr="0">
            <a:noAutofit/>
          </a:bodyPr>
          <a:lstStyle/>
          <a:p>
            <a:pPr marL="342900" indent="-342900"/>
            <a:r>
              <a:rPr lang="en" sz="2400" dirty="0"/>
              <a:t>INdigital only maintains audio recordings of MEVO calls.   It can be tied to a local recorder as well.</a:t>
            </a:r>
          </a:p>
          <a:p>
            <a:pPr marL="0" indent="0">
              <a:buNone/>
            </a:pPr>
            <a:endParaRPr lang="en" sz="2400" dirty="0"/>
          </a:p>
          <a:p>
            <a:pPr marL="342900" indent="-342900"/>
            <a:r>
              <a:rPr lang="en" sz="2400" dirty="0"/>
              <a:t>Every critical component in your PSAP should have redundancy - to include recordings of calls.  IRR on Call Handling Equipment is an efficient way to review last calls but can be difficult to retrieve for retention.  Recorders should be set up by Channel or Line Recording and Position Recording.</a:t>
            </a:r>
            <a:endParaRPr sz="2400" dirty="0"/>
          </a:p>
        </p:txBody>
      </p:sp>
      <p:pic>
        <p:nvPicPr>
          <p:cNvPr id="2" name="Google Shape;95;p14">
            <a:extLst>
              <a:ext uri="{FF2B5EF4-FFF2-40B4-BE49-F238E27FC236}">
                <a16:creationId xmlns:a16="http://schemas.microsoft.com/office/drawing/2014/main" id="{E0851970-932A-56AC-AC40-B6A58E3BDB3E}"/>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147305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04100" y="782833"/>
            <a:ext cx="10398000" cy="713600"/>
          </a:xfrm>
          <a:prstGeom prst="rect">
            <a:avLst/>
          </a:prstGeom>
        </p:spPr>
        <p:txBody>
          <a:bodyPr spcFirstLastPara="1" wrap="square" lIns="121900" tIns="121900" rIns="121900" bIns="121900" anchor="t" anchorCtr="0">
            <a:normAutofit fontScale="90000"/>
          </a:bodyPr>
          <a:lstStyle/>
          <a:p>
            <a:r>
              <a:rPr lang="en"/>
              <a:t>Considerations using NG911:</a:t>
            </a:r>
            <a:endParaRPr/>
          </a:p>
        </p:txBody>
      </p:sp>
      <p:sp>
        <p:nvSpPr>
          <p:cNvPr id="108" name="Google Shape;108;p16"/>
          <p:cNvSpPr txBox="1">
            <a:spLocks noGrp="1"/>
          </p:cNvSpPr>
          <p:nvPr>
            <p:ph type="body" idx="1"/>
          </p:nvPr>
        </p:nvSpPr>
        <p:spPr>
          <a:xfrm>
            <a:off x="704100" y="1819667"/>
            <a:ext cx="10520000" cy="4694000"/>
          </a:xfrm>
          <a:prstGeom prst="rect">
            <a:avLst/>
          </a:prstGeom>
        </p:spPr>
        <p:txBody>
          <a:bodyPr spcFirstLastPara="1" wrap="square" lIns="121900" tIns="121900" rIns="121900" bIns="121900" anchor="t" anchorCtr="0">
            <a:noAutofit/>
          </a:bodyPr>
          <a:lstStyle/>
          <a:p>
            <a:pPr marL="342900" indent="-342900"/>
            <a:r>
              <a:rPr lang="en" sz="2400" dirty="0"/>
              <a:t>Changes to Call Handling, such as adding departments answering must be relayed to INdigital to properly parse and calculate for reporting. </a:t>
            </a:r>
          </a:p>
          <a:p>
            <a:pPr marL="0" indent="0">
              <a:buNone/>
            </a:pPr>
            <a:endParaRPr lang="en" sz="2400" dirty="0"/>
          </a:p>
          <a:p>
            <a:pPr marL="342900" indent="-342900"/>
            <a:r>
              <a:rPr lang="en" sz="2400" dirty="0"/>
              <a:t>When choosing or considering CHE, consult with I</a:t>
            </a:r>
            <a:r>
              <a:rPr lang="en-US" sz="2400" dirty="0"/>
              <a:t>n</a:t>
            </a:r>
            <a:r>
              <a:rPr lang="en" sz="2400" dirty="0"/>
              <a:t>digital and/or the Alabama 911 Board for best coordination for Statewide deployment.</a:t>
            </a:r>
          </a:p>
          <a:p>
            <a:pPr marL="0" indent="0">
              <a:buNone/>
            </a:pPr>
            <a:endParaRPr lang="en" sz="2400" dirty="0"/>
          </a:p>
          <a:p>
            <a:pPr marL="342900" indent="-342900"/>
            <a:r>
              <a:rPr lang="en" sz="2400" dirty="0"/>
              <a:t>Test MEVO or MAK regularly,  including power as well as functions - go live, test.</a:t>
            </a:r>
            <a:endParaRPr sz="2400" dirty="0"/>
          </a:p>
          <a:p>
            <a:pPr marL="0" indent="0">
              <a:spcBef>
                <a:spcPts val="1600"/>
              </a:spcBef>
              <a:buNone/>
            </a:pPr>
            <a:endParaRPr sz="2000" dirty="0"/>
          </a:p>
          <a:p>
            <a:pPr marL="0" indent="0">
              <a:spcBef>
                <a:spcPts val="1600"/>
              </a:spcBef>
              <a:spcAft>
                <a:spcPts val="1600"/>
              </a:spcAft>
              <a:buNone/>
            </a:pPr>
            <a:endParaRPr dirty="0"/>
          </a:p>
        </p:txBody>
      </p:sp>
      <p:pic>
        <p:nvPicPr>
          <p:cNvPr id="2" name="Google Shape;95;p14">
            <a:extLst>
              <a:ext uri="{FF2B5EF4-FFF2-40B4-BE49-F238E27FC236}">
                <a16:creationId xmlns:a16="http://schemas.microsoft.com/office/drawing/2014/main" id="{1C6A754E-297E-6F9A-E713-2B71CAEBC9C8}"/>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04100" y="782833"/>
            <a:ext cx="10398000" cy="713600"/>
          </a:xfrm>
          <a:prstGeom prst="rect">
            <a:avLst/>
          </a:prstGeom>
        </p:spPr>
        <p:txBody>
          <a:bodyPr spcFirstLastPara="1" wrap="square" lIns="121900" tIns="121900" rIns="121900" bIns="121900" anchor="t" anchorCtr="0">
            <a:normAutofit fontScale="90000"/>
          </a:bodyPr>
          <a:lstStyle/>
          <a:p>
            <a:r>
              <a:rPr lang="en"/>
              <a:t>Considerations using NG911:</a:t>
            </a:r>
            <a:endParaRPr/>
          </a:p>
        </p:txBody>
      </p:sp>
      <p:sp>
        <p:nvSpPr>
          <p:cNvPr id="108" name="Google Shape;108;p16"/>
          <p:cNvSpPr txBox="1">
            <a:spLocks noGrp="1"/>
          </p:cNvSpPr>
          <p:nvPr>
            <p:ph type="body" idx="1"/>
          </p:nvPr>
        </p:nvSpPr>
        <p:spPr>
          <a:xfrm>
            <a:off x="704100" y="1819667"/>
            <a:ext cx="10520000" cy="4694000"/>
          </a:xfrm>
          <a:prstGeom prst="rect">
            <a:avLst/>
          </a:prstGeom>
        </p:spPr>
        <p:txBody>
          <a:bodyPr spcFirstLastPara="1" wrap="square" lIns="121900" tIns="121900" rIns="121900" bIns="121900" anchor="t" anchorCtr="0">
            <a:noAutofit/>
          </a:bodyPr>
          <a:lstStyle/>
          <a:p>
            <a:pPr marL="342900" indent="-342900"/>
            <a:r>
              <a:rPr lang="en" sz="2400" dirty="0"/>
              <a:t>RapidSOS Ghost Calls - accidental, NSI device, differing/bordering boundaries</a:t>
            </a:r>
          </a:p>
          <a:p>
            <a:pPr marL="0" indent="0">
              <a:buNone/>
            </a:pPr>
            <a:endParaRPr lang="en" sz="2400" dirty="0"/>
          </a:p>
          <a:p>
            <a:pPr marL="342900" indent="-342900"/>
            <a:r>
              <a:rPr lang="en" sz="2400" dirty="0"/>
              <a:t>Report issues for resolution - email </a:t>
            </a:r>
            <a:r>
              <a:rPr lang="en" sz="2400" u="sng" dirty="0">
                <a:solidFill>
                  <a:schemeClr val="hlink"/>
                </a:solidFill>
                <a:hlinkClick r:id="rId3"/>
              </a:rPr>
              <a:t>support@indigital.net</a:t>
            </a:r>
            <a:r>
              <a:rPr lang="en" sz="2400" dirty="0"/>
              <a:t> </a:t>
            </a:r>
          </a:p>
          <a:p>
            <a:pPr marL="0" indent="0">
              <a:buNone/>
            </a:pPr>
            <a:endParaRPr lang="en" sz="2400" dirty="0"/>
          </a:p>
          <a:p>
            <a:pPr marL="342900" indent="-342900"/>
            <a:r>
              <a:rPr lang="en" sz="2400" dirty="0"/>
              <a:t>Test MEVO</a:t>
            </a:r>
          </a:p>
          <a:p>
            <a:pPr marL="0" indent="0">
              <a:buNone/>
            </a:pPr>
            <a:endParaRPr lang="en" sz="2400" dirty="0"/>
          </a:p>
          <a:p>
            <a:pPr marL="342900" indent="-342900"/>
            <a:r>
              <a:rPr lang="en-US" sz="2400" dirty="0"/>
              <a:t>Log into </a:t>
            </a:r>
            <a:r>
              <a:rPr lang="en-US" sz="2400" dirty="0" err="1"/>
              <a:t>Texty</a:t>
            </a:r>
            <a:endParaRPr sz="2400" dirty="0"/>
          </a:p>
          <a:p>
            <a:pPr marL="0" indent="0">
              <a:spcBef>
                <a:spcPts val="1600"/>
              </a:spcBef>
              <a:buNone/>
            </a:pPr>
            <a:endParaRPr sz="2000" dirty="0"/>
          </a:p>
          <a:p>
            <a:pPr marL="0" indent="0">
              <a:spcBef>
                <a:spcPts val="1600"/>
              </a:spcBef>
              <a:buNone/>
            </a:pPr>
            <a:endParaRPr sz="2000" dirty="0"/>
          </a:p>
          <a:p>
            <a:pPr marL="0" indent="0">
              <a:spcBef>
                <a:spcPts val="1600"/>
              </a:spcBef>
              <a:spcAft>
                <a:spcPts val="1600"/>
              </a:spcAft>
              <a:buNone/>
            </a:pPr>
            <a:endParaRPr dirty="0"/>
          </a:p>
        </p:txBody>
      </p:sp>
      <p:pic>
        <p:nvPicPr>
          <p:cNvPr id="2" name="Google Shape;95;p14">
            <a:extLst>
              <a:ext uri="{FF2B5EF4-FFF2-40B4-BE49-F238E27FC236}">
                <a16:creationId xmlns:a16="http://schemas.microsoft.com/office/drawing/2014/main" id="{65AE1877-0DE5-BB26-CEC2-9726BE54228F}"/>
              </a:ext>
            </a:extLst>
          </p:cNvPr>
          <p:cNvPicPr preferRelativeResize="0"/>
          <p:nvPr/>
        </p:nvPicPr>
        <p:blipFill>
          <a:blip r:embed="rId4">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282903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04100" y="782833"/>
            <a:ext cx="10398000" cy="713600"/>
          </a:xfrm>
          <a:prstGeom prst="rect">
            <a:avLst/>
          </a:prstGeom>
        </p:spPr>
        <p:txBody>
          <a:bodyPr spcFirstLastPara="1" wrap="square" lIns="121900" tIns="121900" rIns="121900" bIns="121900" anchor="t" anchorCtr="0">
            <a:normAutofit fontScale="90000"/>
          </a:bodyPr>
          <a:lstStyle/>
          <a:p>
            <a:r>
              <a:rPr lang="en" dirty="0"/>
              <a:t>OTM Cyber Integration into ANGEN Datacenters</a:t>
            </a:r>
            <a:endParaRPr dirty="0"/>
          </a:p>
        </p:txBody>
      </p:sp>
      <p:sp>
        <p:nvSpPr>
          <p:cNvPr id="108" name="Google Shape;108;p16"/>
          <p:cNvSpPr txBox="1">
            <a:spLocks noGrp="1"/>
          </p:cNvSpPr>
          <p:nvPr>
            <p:ph type="body" idx="1"/>
          </p:nvPr>
        </p:nvSpPr>
        <p:spPr>
          <a:xfrm>
            <a:off x="704100" y="1819667"/>
            <a:ext cx="5971020" cy="4694000"/>
          </a:xfrm>
          <a:prstGeom prst="rect">
            <a:avLst/>
          </a:prstGeom>
        </p:spPr>
        <p:txBody>
          <a:bodyPr spcFirstLastPara="1" wrap="square" lIns="121900" tIns="121900" rIns="121900" bIns="121900" anchor="t" anchorCtr="0">
            <a:noAutofit/>
          </a:bodyPr>
          <a:lstStyle/>
          <a:p>
            <a:pPr marL="342900" indent="-342900">
              <a:spcBef>
                <a:spcPts val="1600"/>
              </a:spcBef>
            </a:pPr>
            <a:r>
              <a:rPr lang="en-US" sz="2400" dirty="0" err="1"/>
              <a:t>Cyberbox</a:t>
            </a:r>
            <a:r>
              <a:rPr lang="en-US" sz="2400" dirty="0"/>
              <a:t> deployment by the end of the month in Montgomery and Huntsville Datacenters.</a:t>
            </a:r>
          </a:p>
          <a:p>
            <a:pPr marL="342900" indent="-342900">
              <a:spcBef>
                <a:spcPts val="1600"/>
              </a:spcBef>
            </a:pPr>
            <a:r>
              <a:rPr lang="en-US" sz="2400" dirty="0"/>
              <a:t>Will provide cyber security and monitoring a proactive response.</a:t>
            </a:r>
          </a:p>
          <a:p>
            <a:pPr marL="342900" indent="-342900">
              <a:spcBef>
                <a:spcPts val="1600"/>
              </a:spcBef>
            </a:pPr>
            <a:r>
              <a:rPr lang="en-US" sz="2400" dirty="0"/>
              <a:t> Augments our current security monitoring. </a:t>
            </a:r>
          </a:p>
          <a:p>
            <a:pPr marL="342900" indent="-342900">
              <a:spcBef>
                <a:spcPts val="1600"/>
              </a:spcBef>
            </a:pPr>
            <a:r>
              <a:rPr lang="en-US" sz="2400" dirty="0"/>
              <a:t>Local company with national reach. </a:t>
            </a:r>
            <a:endParaRPr sz="2400" dirty="0"/>
          </a:p>
          <a:p>
            <a:pPr marL="0" indent="0">
              <a:spcBef>
                <a:spcPts val="1600"/>
              </a:spcBef>
              <a:buNone/>
            </a:pPr>
            <a:endParaRPr sz="2000" dirty="0"/>
          </a:p>
          <a:p>
            <a:pPr marL="0" indent="0">
              <a:spcBef>
                <a:spcPts val="1600"/>
              </a:spcBef>
              <a:spcAft>
                <a:spcPts val="1600"/>
              </a:spcAft>
              <a:buNone/>
            </a:pPr>
            <a:endParaRPr dirty="0"/>
          </a:p>
        </p:txBody>
      </p:sp>
      <p:pic>
        <p:nvPicPr>
          <p:cNvPr id="2" name="Google Shape;95;p14">
            <a:extLst>
              <a:ext uri="{FF2B5EF4-FFF2-40B4-BE49-F238E27FC236}">
                <a16:creationId xmlns:a16="http://schemas.microsoft.com/office/drawing/2014/main" id="{65AE1877-0DE5-BB26-CEC2-9726BE54228F}"/>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pic>
        <p:nvPicPr>
          <p:cNvPr id="6" name="Picture 5" descr="A logo with text and dots&#10;&#10;Description automatically generated">
            <a:extLst>
              <a:ext uri="{FF2B5EF4-FFF2-40B4-BE49-F238E27FC236}">
                <a16:creationId xmlns:a16="http://schemas.microsoft.com/office/drawing/2014/main" id="{D1E8E988-81B8-1414-D12E-4D2143F55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17" y="1819667"/>
            <a:ext cx="3784283" cy="3784283"/>
          </a:xfrm>
          <a:prstGeom prst="rect">
            <a:avLst/>
          </a:prstGeom>
        </p:spPr>
      </p:pic>
    </p:spTree>
    <p:extLst>
      <p:ext uri="{BB962C8B-B14F-4D97-AF65-F5344CB8AC3E}">
        <p14:creationId xmlns:p14="http://schemas.microsoft.com/office/powerpoint/2010/main" val="325589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5EAB7-BE69-488B-A474-8A6C9FE48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pic>
        <p:nvPicPr>
          <p:cNvPr id="7" name="Picture 6">
            <a:extLst>
              <a:ext uri="{FF2B5EF4-FFF2-40B4-BE49-F238E27FC236}">
                <a16:creationId xmlns:a16="http://schemas.microsoft.com/office/drawing/2014/main" id="{9B6516FB-2599-4BD0-AAE8-E142F08CA6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62979" y="5845203"/>
            <a:ext cx="385765" cy="387957"/>
          </a:xfrm>
          <a:prstGeom prst="rect">
            <a:avLst/>
          </a:prstGeom>
        </p:spPr>
      </p:pic>
      <p:sp>
        <p:nvSpPr>
          <p:cNvPr id="3" name="TextBox 2">
            <a:extLst>
              <a:ext uri="{FF2B5EF4-FFF2-40B4-BE49-F238E27FC236}">
                <a16:creationId xmlns:a16="http://schemas.microsoft.com/office/drawing/2014/main" id="{F0E7EFB8-7EF0-B45D-40AA-F495B38A2A61}"/>
              </a:ext>
            </a:extLst>
          </p:cNvPr>
          <p:cNvSpPr txBox="1"/>
          <p:nvPr/>
        </p:nvSpPr>
        <p:spPr>
          <a:xfrm>
            <a:off x="289932" y="1094100"/>
            <a:ext cx="5586760" cy="4401205"/>
          </a:xfrm>
          <a:prstGeom prst="rect">
            <a:avLst/>
          </a:prstGeom>
          <a:noFill/>
        </p:spPr>
        <p:txBody>
          <a:bodyPr wrap="square" rtlCol="0">
            <a:spAutoFit/>
          </a:bodyPr>
          <a:lstStyle/>
          <a:p>
            <a:pPr marL="685800" indent="-685800">
              <a:buFont typeface="Wingdings" panose="05000000000000000000" pitchFamily="2" charset="2"/>
              <a:buChar char="Ø"/>
            </a:pPr>
            <a:r>
              <a:rPr lang="en-US" sz="4000" dirty="0"/>
              <a:t>Scan the QR Code and fill out the webform for a CEU certificate.</a:t>
            </a:r>
          </a:p>
          <a:p>
            <a:pPr marL="685800" indent="-685800">
              <a:buFont typeface="Wingdings" panose="05000000000000000000" pitchFamily="2" charset="2"/>
              <a:buChar char="Ø"/>
            </a:pPr>
            <a:endParaRPr lang="en-US" sz="4000" dirty="0"/>
          </a:p>
          <a:p>
            <a:pPr marL="685800" indent="-685800">
              <a:buFont typeface="Wingdings" panose="05000000000000000000" pitchFamily="2" charset="2"/>
              <a:buChar char="Ø"/>
            </a:pPr>
            <a:r>
              <a:rPr lang="en-US" sz="4000" dirty="0"/>
              <a:t>The certificate will be emailed to the address you input.</a:t>
            </a:r>
          </a:p>
        </p:txBody>
      </p:sp>
      <p:pic>
        <p:nvPicPr>
          <p:cNvPr id="4" name="Picture 3">
            <a:extLst>
              <a:ext uri="{FF2B5EF4-FFF2-40B4-BE49-F238E27FC236}">
                <a16:creationId xmlns:a16="http://schemas.microsoft.com/office/drawing/2014/main" id="{0920CDBA-62DF-EACD-B6DD-8A7CE86224B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104238" y="461014"/>
            <a:ext cx="5667375" cy="5667375"/>
          </a:xfrm>
          <a:prstGeom prst="rect">
            <a:avLst/>
          </a:prstGeom>
          <a:noFill/>
          <a:ln>
            <a:noFill/>
          </a:ln>
        </p:spPr>
      </p:pic>
    </p:spTree>
    <p:extLst>
      <p:ext uri="{BB962C8B-B14F-4D97-AF65-F5344CB8AC3E}">
        <p14:creationId xmlns:p14="http://schemas.microsoft.com/office/powerpoint/2010/main" val="603880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EF08-D0B4-45BF-B34B-19F607555526}"/>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Questions </a:t>
            </a:r>
          </a:p>
        </p:txBody>
      </p:sp>
      <p:pic>
        <p:nvPicPr>
          <p:cNvPr id="6" name="Content Placeholder 5" descr="A close up of a logo&#10;&#10;Description generated with very high confidence">
            <a:extLst>
              <a:ext uri="{FF2B5EF4-FFF2-40B4-BE49-F238E27FC236}">
                <a16:creationId xmlns:a16="http://schemas.microsoft.com/office/drawing/2014/main" id="{9428C4C4-BD07-40E1-A152-55132176825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034807" y="477524"/>
            <a:ext cx="6541108" cy="5902951"/>
          </a:xfrm>
        </p:spPr>
      </p:pic>
      <p:sp>
        <p:nvSpPr>
          <p:cNvPr id="4" name="Text Placeholder 3">
            <a:extLst>
              <a:ext uri="{FF2B5EF4-FFF2-40B4-BE49-F238E27FC236}">
                <a16:creationId xmlns:a16="http://schemas.microsoft.com/office/drawing/2014/main" id="{0EF0F916-AA5C-4180-9435-9CABAAD7FB46}"/>
              </a:ext>
            </a:extLst>
          </p:cNvPr>
          <p:cNvSpPr>
            <a:spLocks noGrp="1"/>
          </p:cNvSpPr>
          <p:nvPr>
            <p:ph type="body" sz="half" idx="2"/>
          </p:nvPr>
        </p:nvSpPr>
        <p:spPr>
          <a:xfrm>
            <a:off x="616085" y="2884517"/>
            <a:ext cx="2476831" cy="3379124"/>
          </a:xfrm>
        </p:spPr>
        <p:txBody>
          <a:bodyPr/>
          <a:lstStyle/>
          <a:p>
            <a:pPr>
              <a:spcBef>
                <a:spcPts val="0"/>
              </a:spcBef>
            </a:pPr>
            <a:endParaRPr lang="en-US" sz="1600" dirty="0">
              <a:latin typeface="Times New Roman" panose="02020603050405020304" pitchFamily="18" charset="0"/>
              <a:cs typeface="Times New Roman" panose="02020603050405020304" pitchFamily="18" charset="0"/>
            </a:endParaRPr>
          </a:p>
          <a:p>
            <a:pPr>
              <a:spcBef>
                <a:spcPts val="0"/>
              </a:spcBef>
            </a:pPr>
            <a:r>
              <a:rPr lang="en-US" sz="1600" b="1" dirty="0">
                <a:solidFill>
                  <a:schemeClr val="tx1"/>
                </a:solidFill>
                <a:latin typeface="Times New Roman" panose="02020603050405020304" pitchFamily="18" charset="0"/>
                <a:cs typeface="Times New Roman" panose="02020603050405020304" pitchFamily="18" charset="0"/>
              </a:rPr>
              <a:t>Leah Missildine</a:t>
            </a:r>
          </a:p>
          <a:p>
            <a:pPr>
              <a:spcBef>
                <a:spcPts val="0"/>
              </a:spcBef>
            </a:pPr>
            <a:r>
              <a:rPr lang="en-US" sz="1600" dirty="0">
                <a:latin typeface="Times New Roman" panose="02020603050405020304" pitchFamily="18" charset="0"/>
                <a:cs typeface="Times New Roman" panose="02020603050405020304" pitchFamily="18" charset="0"/>
              </a:rPr>
              <a:t>Executive Director for the Alabama 9-1-1 Board</a:t>
            </a:r>
          </a:p>
          <a:p>
            <a:pPr>
              <a:spcBef>
                <a:spcPts val="0"/>
              </a:spcBef>
            </a:pPr>
            <a:r>
              <a:rPr lang="en-US" sz="1600" dirty="0">
                <a:latin typeface="Times New Roman" panose="02020603050405020304" pitchFamily="18" charset="0"/>
                <a:cs typeface="Times New Roman" panose="02020603050405020304" pitchFamily="18" charset="0"/>
                <a:hlinkClick r:id="rId5"/>
              </a:rPr>
              <a:t>leah@al911board.com</a:t>
            </a:r>
            <a:endParaRPr lang="en-US" sz="1600" dirty="0">
              <a:latin typeface="Times New Roman" panose="02020603050405020304" pitchFamily="18" charset="0"/>
              <a:cs typeface="Times New Roman" panose="02020603050405020304" pitchFamily="18" charset="0"/>
            </a:endParaRPr>
          </a:p>
          <a:p>
            <a:pPr>
              <a:spcBef>
                <a:spcPts val="0"/>
              </a:spcBef>
            </a:pPr>
            <a:r>
              <a:rPr lang="en-US" sz="1600" dirty="0">
                <a:latin typeface="Times New Roman" panose="02020603050405020304" pitchFamily="18" charset="0"/>
                <a:cs typeface="Times New Roman" panose="02020603050405020304" pitchFamily="18" charset="0"/>
              </a:rPr>
              <a:t>Office:  334-440-7911</a:t>
            </a:r>
          </a:p>
          <a:p>
            <a:pPr>
              <a:spcBef>
                <a:spcPts val="0"/>
              </a:spcBef>
            </a:pPr>
            <a:endParaRPr lang="en-US" sz="1600" dirty="0">
              <a:latin typeface="Times New Roman" panose="02020603050405020304" pitchFamily="18" charset="0"/>
              <a:cs typeface="Times New Roman" panose="02020603050405020304" pitchFamily="18" charset="0"/>
            </a:endParaRPr>
          </a:p>
          <a:p>
            <a:pPr>
              <a:spcBef>
                <a:spcPts val="0"/>
              </a:spcBef>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106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5EAB7-BE69-488B-A474-8A6C9FE48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pic>
        <p:nvPicPr>
          <p:cNvPr id="7" name="Picture 6">
            <a:extLst>
              <a:ext uri="{FF2B5EF4-FFF2-40B4-BE49-F238E27FC236}">
                <a16:creationId xmlns:a16="http://schemas.microsoft.com/office/drawing/2014/main" id="{9B6516FB-2599-4BD0-AAE8-E142F08CA6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62979" y="5845203"/>
            <a:ext cx="385765" cy="387957"/>
          </a:xfrm>
          <a:prstGeom prst="rect">
            <a:avLst/>
          </a:prstGeom>
        </p:spPr>
      </p:pic>
      <p:sp>
        <p:nvSpPr>
          <p:cNvPr id="4" name="Content Placeholder 1">
            <a:extLst>
              <a:ext uri="{FF2B5EF4-FFF2-40B4-BE49-F238E27FC236}">
                <a16:creationId xmlns:a16="http://schemas.microsoft.com/office/drawing/2014/main" id="{C7019D1A-8FDC-75C2-5A24-0150842EDD9D}"/>
              </a:ext>
            </a:extLst>
          </p:cNvPr>
          <p:cNvSpPr txBox="1">
            <a:spLocks/>
          </p:cNvSpPr>
          <p:nvPr/>
        </p:nvSpPr>
        <p:spPr>
          <a:xfrm>
            <a:off x="1431669" y="1100330"/>
            <a:ext cx="4494716" cy="4938851"/>
          </a:xfrm>
          <a:prstGeom prst="rect">
            <a:avLst/>
          </a:prstGeom>
        </p:spPr>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Leah Missildine</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Executive Director for the Alabama 9-1-1 Board</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Email: 	leah@al911board.com</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Phone:	334-440-7911</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Caleb Branch</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Vice President of Market Management for INdigital</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Email: 	cbranch@indigital.net</a:t>
            </a: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Phone:	256-276-6854</a:t>
            </a:r>
          </a:p>
        </p:txBody>
      </p:sp>
      <p:sp>
        <p:nvSpPr>
          <p:cNvPr id="5" name="TextBox 4">
            <a:extLst>
              <a:ext uri="{FF2B5EF4-FFF2-40B4-BE49-F238E27FC236}">
                <a16:creationId xmlns:a16="http://schemas.microsoft.com/office/drawing/2014/main" id="{291CA2CA-AD23-A5DD-AE7E-C5DCA0314C3B}"/>
              </a:ext>
            </a:extLst>
          </p:cNvPr>
          <p:cNvSpPr txBox="1"/>
          <p:nvPr/>
        </p:nvSpPr>
        <p:spPr>
          <a:xfrm>
            <a:off x="436863" y="380835"/>
            <a:ext cx="5667375" cy="492443"/>
          </a:xfrm>
          <a:prstGeom prst="rect">
            <a:avLst/>
          </a:prstGeom>
          <a:noFill/>
        </p:spPr>
        <p:txBody>
          <a:bodyPr wrap="square" rtlCol="0">
            <a:spAutoFit/>
          </a:bodyPr>
          <a:lstStyle/>
          <a:p>
            <a:r>
              <a:rPr lang="en-US" sz="2600" b="1" u="sng" dirty="0"/>
              <a:t>Introduction &amp; Contact Information</a:t>
            </a:r>
          </a:p>
        </p:txBody>
      </p:sp>
      <p:pic>
        <p:nvPicPr>
          <p:cNvPr id="8" name="Picture 7">
            <a:extLst>
              <a:ext uri="{FF2B5EF4-FFF2-40B4-BE49-F238E27FC236}">
                <a16:creationId xmlns:a16="http://schemas.microsoft.com/office/drawing/2014/main" id="{AD5927BC-7FA4-41CE-BB75-EDCEC384A7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096000" y="380835"/>
            <a:ext cx="5667375" cy="5667375"/>
          </a:xfrm>
          <a:prstGeom prst="rect">
            <a:avLst/>
          </a:prstGeom>
          <a:noFill/>
          <a:ln>
            <a:noFill/>
          </a:ln>
        </p:spPr>
      </p:pic>
    </p:spTree>
    <p:extLst>
      <p:ext uri="{BB962C8B-B14F-4D97-AF65-F5344CB8AC3E}">
        <p14:creationId xmlns:p14="http://schemas.microsoft.com/office/powerpoint/2010/main" val="290812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8A77BD-6316-491E-B3B1-04B7F17DF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pic>
        <p:nvPicPr>
          <p:cNvPr id="7" name="Picture 6">
            <a:extLst>
              <a:ext uri="{FF2B5EF4-FFF2-40B4-BE49-F238E27FC236}">
                <a16:creationId xmlns:a16="http://schemas.microsoft.com/office/drawing/2014/main" id="{E057BA61-68E0-4D36-9048-B813111596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62979" y="5873778"/>
            <a:ext cx="385765" cy="387957"/>
          </a:xfrm>
          <a:prstGeom prst="rect">
            <a:avLst/>
          </a:prstGeom>
        </p:spPr>
      </p:pic>
      <p:sp>
        <p:nvSpPr>
          <p:cNvPr id="2" name="Title 1">
            <a:extLst>
              <a:ext uri="{FF2B5EF4-FFF2-40B4-BE49-F238E27FC236}">
                <a16:creationId xmlns:a16="http://schemas.microsoft.com/office/drawing/2014/main" id="{3890D6C0-58E2-E65D-03C0-799EF5BB85F8}"/>
              </a:ext>
            </a:extLst>
          </p:cNvPr>
          <p:cNvSpPr>
            <a:spLocks noGrp="1"/>
          </p:cNvSpPr>
          <p:nvPr>
            <p:ph type="title"/>
          </p:nvPr>
        </p:nvSpPr>
        <p:spPr/>
        <p:txBody>
          <a:bodyPr/>
          <a:lstStyle/>
          <a:p>
            <a:r>
              <a:rPr lang="en-US" dirty="0">
                <a:solidFill>
                  <a:schemeClr val="tx1"/>
                </a:solidFill>
              </a:rPr>
              <a:t>Why NG911?</a:t>
            </a:r>
          </a:p>
        </p:txBody>
      </p:sp>
      <p:sp>
        <p:nvSpPr>
          <p:cNvPr id="8" name="Content Placeholder 7">
            <a:extLst>
              <a:ext uri="{FF2B5EF4-FFF2-40B4-BE49-F238E27FC236}">
                <a16:creationId xmlns:a16="http://schemas.microsoft.com/office/drawing/2014/main" id="{C3E0FEC6-8F76-C9C5-158A-B5297DA57652}"/>
              </a:ext>
            </a:extLst>
          </p:cNvPr>
          <p:cNvSpPr>
            <a:spLocks noGrp="1"/>
          </p:cNvSpPr>
          <p:nvPr>
            <p:ph idx="1"/>
          </p:nvPr>
        </p:nvSpPr>
        <p:spPr/>
        <p:txBody>
          <a:bodyPr>
            <a:normAutofit lnSpcReduction="10000"/>
          </a:bodyPr>
          <a:lstStyle/>
          <a:p>
            <a:pPr algn="l">
              <a:lnSpc>
                <a:spcPct val="100000"/>
              </a:lnSpc>
              <a:spcAft>
                <a:spcPts val="1200"/>
              </a:spcAft>
              <a:buFont typeface="Arial" panose="020B0604020202020204" pitchFamily="34" charset="0"/>
              <a:buChar char="•"/>
            </a:pPr>
            <a:r>
              <a:rPr lang="en-US" sz="2800" b="1" i="0" dirty="0">
                <a:solidFill>
                  <a:schemeClr val="tx1"/>
                </a:solidFill>
                <a:effectLst/>
                <a:latin typeface="+mj-lt"/>
              </a:rPr>
              <a:t>Fully replace Enhanced 9-1-1, with all capabilities and functions in place today</a:t>
            </a:r>
          </a:p>
          <a:p>
            <a:pPr algn="l">
              <a:lnSpc>
                <a:spcPct val="100000"/>
              </a:lnSpc>
              <a:spcAft>
                <a:spcPts val="1200"/>
              </a:spcAft>
              <a:buFont typeface="Arial" panose="020B0604020202020204" pitchFamily="34" charset="0"/>
              <a:buChar char="•"/>
            </a:pPr>
            <a:r>
              <a:rPr lang="en-US" sz="2800" b="1" i="0" dirty="0">
                <a:solidFill>
                  <a:schemeClr val="tx1"/>
                </a:solidFill>
                <a:effectLst/>
                <a:latin typeface="+mj-lt"/>
              </a:rPr>
              <a:t>Add capabilities to support changes for current and new types of Originating Service Providers</a:t>
            </a:r>
          </a:p>
          <a:p>
            <a:pPr algn="l">
              <a:lnSpc>
                <a:spcPct val="100000"/>
              </a:lnSpc>
              <a:spcAft>
                <a:spcPts val="1200"/>
              </a:spcAft>
              <a:buFont typeface="Arial" panose="020B0604020202020204" pitchFamily="34" charset="0"/>
              <a:buChar char="•"/>
            </a:pPr>
            <a:r>
              <a:rPr lang="en-US" sz="2800" b="1" i="0" dirty="0">
                <a:solidFill>
                  <a:schemeClr val="tx1"/>
                </a:solidFill>
                <a:effectLst/>
                <a:latin typeface="+mj-lt"/>
              </a:rPr>
              <a:t>Add flexibility for the PSAPs and 9-1-1 Authorities</a:t>
            </a:r>
          </a:p>
          <a:p>
            <a:pPr algn="l">
              <a:lnSpc>
                <a:spcPct val="100000"/>
              </a:lnSpc>
              <a:spcAft>
                <a:spcPts val="1200"/>
              </a:spcAft>
              <a:buFont typeface="Arial" panose="020B0604020202020204" pitchFamily="34" charset="0"/>
              <a:buChar char="•"/>
            </a:pPr>
            <a:r>
              <a:rPr lang="en-US" sz="2800" b="1" i="0" dirty="0">
                <a:solidFill>
                  <a:schemeClr val="tx1"/>
                </a:solidFill>
                <a:effectLst/>
                <a:latin typeface="+mj-lt"/>
              </a:rPr>
              <a:t>Add capabilities to integrate and interoperate with emergency entities beyond the PSAP</a:t>
            </a:r>
          </a:p>
          <a:p>
            <a:endParaRPr lang="en-US" sz="2800" dirty="0">
              <a:solidFill>
                <a:schemeClr val="tx1"/>
              </a:solidFill>
              <a:latin typeface="+mj-lt"/>
            </a:endParaRPr>
          </a:p>
        </p:txBody>
      </p:sp>
    </p:spTree>
    <p:extLst>
      <p:ext uri="{BB962C8B-B14F-4D97-AF65-F5344CB8AC3E}">
        <p14:creationId xmlns:p14="http://schemas.microsoft.com/office/powerpoint/2010/main" val="2745304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8B242E-533B-4A05-A242-1DF5D71EA697}"/>
              </a:ext>
            </a:extLst>
          </p:cNvPr>
          <p:cNvSpPr>
            <a:spLocks noGrp="1"/>
          </p:cNvSpPr>
          <p:nvPr>
            <p:ph type="title"/>
          </p:nvPr>
        </p:nvSpPr>
        <p:spPr>
          <a:xfrm>
            <a:off x="1066783" y="4953000"/>
            <a:ext cx="10058400" cy="1833880"/>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Building Blocks of Alabama 911</a:t>
            </a:r>
            <a:br>
              <a:rPr lang="en-US" sz="18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Mission:  </a:t>
            </a:r>
            <a:r>
              <a:rPr lang="en-US" sz="2200" b="0" i="1" dirty="0">
                <a:solidFill>
                  <a:schemeClr val="bg1"/>
                </a:solidFill>
                <a:effectLst/>
                <a:latin typeface="Times New Roman" panose="02020603050405020304" pitchFamily="18" charset="0"/>
                <a:cs typeface="Times New Roman" panose="02020603050405020304" pitchFamily="18" charset="0"/>
              </a:rPr>
              <a:t>To work in partnership with Emergency Communication Districts of Alabama to facilitate and promote effective, efficient, and reliable 9-1-1 service statewide to the residents and visitors of Alabama.</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2618" y="4487046"/>
            <a:ext cx="385765" cy="390528"/>
          </a:xfrm>
          <a:prstGeom prst="rect">
            <a:avLst/>
          </a:prstGeom>
        </p:spPr>
      </p:pic>
      <p:graphicFrame>
        <p:nvGraphicFramePr>
          <p:cNvPr id="8" name="Content Placeholder 7">
            <a:extLst>
              <a:ext uri="{FF2B5EF4-FFF2-40B4-BE49-F238E27FC236}">
                <a16:creationId xmlns:a16="http://schemas.microsoft.com/office/drawing/2014/main" id="{D449779D-8F35-4219-AD41-A7FFC4C31F90}"/>
              </a:ext>
            </a:extLst>
          </p:cNvPr>
          <p:cNvGraphicFramePr>
            <a:graphicFrameLocks noGrp="1"/>
          </p:cNvGraphicFramePr>
          <p:nvPr>
            <p:ph idx="1"/>
          </p:nvPr>
        </p:nvGraphicFramePr>
        <p:xfrm>
          <a:off x="228600" y="102950"/>
          <a:ext cx="11414760" cy="4856776"/>
        </p:xfrm>
        <a:graphic>
          <a:graphicData uri="http://schemas.openxmlformats.org/drawingml/2006/table">
            <a:tbl>
              <a:tblPr firstRow="1" bandRow="1"/>
              <a:tblGrid>
                <a:gridCol w="1141476">
                  <a:extLst>
                    <a:ext uri="{9D8B030D-6E8A-4147-A177-3AD203B41FA5}">
                      <a16:colId xmlns:a16="http://schemas.microsoft.com/office/drawing/2014/main" val="2210539309"/>
                    </a:ext>
                  </a:extLst>
                </a:gridCol>
                <a:gridCol w="1141476">
                  <a:extLst>
                    <a:ext uri="{9D8B030D-6E8A-4147-A177-3AD203B41FA5}">
                      <a16:colId xmlns:a16="http://schemas.microsoft.com/office/drawing/2014/main" val="3579873913"/>
                    </a:ext>
                  </a:extLst>
                </a:gridCol>
                <a:gridCol w="1141476">
                  <a:extLst>
                    <a:ext uri="{9D8B030D-6E8A-4147-A177-3AD203B41FA5}">
                      <a16:colId xmlns:a16="http://schemas.microsoft.com/office/drawing/2014/main" val="3212904999"/>
                    </a:ext>
                  </a:extLst>
                </a:gridCol>
                <a:gridCol w="1141476">
                  <a:extLst>
                    <a:ext uri="{9D8B030D-6E8A-4147-A177-3AD203B41FA5}">
                      <a16:colId xmlns:a16="http://schemas.microsoft.com/office/drawing/2014/main" val="719333448"/>
                    </a:ext>
                  </a:extLst>
                </a:gridCol>
                <a:gridCol w="1141476">
                  <a:extLst>
                    <a:ext uri="{9D8B030D-6E8A-4147-A177-3AD203B41FA5}">
                      <a16:colId xmlns:a16="http://schemas.microsoft.com/office/drawing/2014/main" val="3855711172"/>
                    </a:ext>
                  </a:extLst>
                </a:gridCol>
                <a:gridCol w="1141476">
                  <a:extLst>
                    <a:ext uri="{9D8B030D-6E8A-4147-A177-3AD203B41FA5}">
                      <a16:colId xmlns:a16="http://schemas.microsoft.com/office/drawing/2014/main" val="1315549614"/>
                    </a:ext>
                  </a:extLst>
                </a:gridCol>
                <a:gridCol w="1141476">
                  <a:extLst>
                    <a:ext uri="{9D8B030D-6E8A-4147-A177-3AD203B41FA5}">
                      <a16:colId xmlns:a16="http://schemas.microsoft.com/office/drawing/2014/main" val="3770051360"/>
                    </a:ext>
                  </a:extLst>
                </a:gridCol>
                <a:gridCol w="1141476">
                  <a:extLst>
                    <a:ext uri="{9D8B030D-6E8A-4147-A177-3AD203B41FA5}">
                      <a16:colId xmlns:a16="http://schemas.microsoft.com/office/drawing/2014/main" val="3125237094"/>
                    </a:ext>
                  </a:extLst>
                </a:gridCol>
                <a:gridCol w="1141476">
                  <a:extLst>
                    <a:ext uri="{9D8B030D-6E8A-4147-A177-3AD203B41FA5}">
                      <a16:colId xmlns:a16="http://schemas.microsoft.com/office/drawing/2014/main" val="2698382689"/>
                    </a:ext>
                  </a:extLst>
                </a:gridCol>
                <a:gridCol w="1141476">
                  <a:extLst>
                    <a:ext uri="{9D8B030D-6E8A-4147-A177-3AD203B41FA5}">
                      <a16:colId xmlns:a16="http://schemas.microsoft.com/office/drawing/2014/main" val="213294835"/>
                    </a:ext>
                  </a:extLst>
                </a:gridCol>
              </a:tblGrid>
              <a:tr h="536836">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Service</a:t>
                      </a: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Meet Expectations</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0000"/>
                    </a:solidFill>
                  </a:tcPr>
                </a:tc>
                <a:extLst>
                  <a:ext uri="{0D108BD9-81ED-4DB2-BD59-A6C34878D82A}">
                    <a16:rowId xmlns:a16="http://schemas.microsoft.com/office/drawing/2014/main" val="2561776780"/>
                  </a:ext>
                </a:extLst>
              </a:tr>
              <a:tr h="544233">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dirty="0">
                          <a:solidFill>
                            <a:srgbClr val="000000"/>
                          </a:solidFill>
                          <a:effectLst/>
                          <a:latin typeface="Times New Roman" panose="02020603050405020304" pitchFamily="18" charset="0"/>
                        </a:rPr>
                        <a:t>Governance</a:t>
                      </a: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Legislative Review</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dirty="0">
                          <a:solidFill>
                            <a:srgbClr val="000000"/>
                          </a:solidFill>
                          <a:effectLst/>
                          <a:latin typeface="Times New Roman" panose="02020603050405020304" pitchFamily="18" charset="0"/>
                        </a:rPr>
                        <a:t>Rules and </a:t>
                      </a:r>
                    </a:p>
                    <a:p>
                      <a:pPr algn="ctr" fontAlgn="t"/>
                      <a:r>
                        <a:rPr lang="en-US" sz="1200" b="0" i="0" u="none" strike="noStrike" dirty="0">
                          <a:solidFill>
                            <a:srgbClr val="000000"/>
                          </a:solidFill>
                          <a:effectLst/>
                          <a:latin typeface="Times New Roman" panose="02020603050405020304" pitchFamily="18" charset="0"/>
                        </a:rPr>
                        <a:t>Polices</a:t>
                      </a:r>
                    </a:p>
                  </a:txBody>
                  <a:tcPr marL="6051" marR="6051" marT="6051" marB="0" anchor="ctr">
                    <a:lnL>
                      <a:noFill/>
                    </a:lnL>
                    <a:lnR>
                      <a:noFill/>
                    </a:lnR>
                    <a:lnT>
                      <a:noFill/>
                    </a:lnT>
                    <a:lnB>
                      <a:noFill/>
                    </a:lnB>
                    <a:solidFill>
                      <a:srgbClr val="FF6600"/>
                    </a:solidFill>
                  </a:tcPr>
                </a:tc>
                <a:extLst>
                  <a:ext uri="{0D108BD9-81ED-4DB2-BD59-A6C34878D82A}">
                    <a16:rowId xmlns:a16="http://schemas.microsoft.com/office/drawing/2014/main" val="4292423481"/>
                  </a:ext>
                </a:extLst>
              </a:tr>
              <a:tr h="536836">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Funding</a:t>
                      </a: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Monthly Distribution</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a:solidFill>
                            <a:srgbClr val="000000"/>
                          </a:solidFill>
                          <a:effectLst/>
                          <a:latin typeface="Times New Roman" panose="02020603050405020304" pitchFamily="18" charset="0"/>
                        </a:rPr>
                        <a:t>Legacy Reimbursement</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a:solidFill>
                            <a:srgbClr val="000000"/>
                          </a:solidFill>
                          <a:effectLst/>
                          <a:latin typeface="Times New Roman" panose="02020603050405020304" pitchFamily="18" charset="0"/>
                        </a:rPr>
                        <a:t>Grants</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FF00"/>
                    </a:solidFill>
                  </a:tcPr>
                </a:tc>
                <a:extLst>
                  <a:ext uri="{0D108BD9-81ED-4DB2-BD59-A6C34878D82A}">
                    <a16:rowId xmlns:a16="http://schemas.microsoft.com/office/drawing/2014/main" val="2463906647"/>
                  </a:ext>
                </a:extLst>
              </a:tr>
              <a:tr h="536836">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Security</a:t>
                      </a:r>
                    </a:p>
                  </a:txBody>
                  <a:tcPr marL="6051" marR="6051" marT="6051" marB="0" anchor="ctr">
                    <a:lnL>
                      <a:noFill/>
                    </a:lnL>
                    <a:lnR>
                      <a:noFill/>
                    </a:lnR>
                    <a:lnT>
                      <a:noFill/>
                    </a:lnT>
                    <a:lnB>
                      <a:noFill/>
                    </a:lnB>
                  </a:tcPr>
                </a:tc>
                <a:tc>
                  <a:txBody>
                    <a:bodyPr/>
                    <a:lstStyle/>
                    <a:p>
                      <a:pPr algn="ctr" fontAlgn="t"/>
                      <a:r>
                        <a:rPr lang="en-US" sz="1200" b="0" i="0" u="none" strike="noStrike" dirty="0">
                          <a:solidFill>
                            <a:srgbClr val="000000"/>
                          </a:solidFill>
                          <a:effectLst/>
                          <a:latin typeface="Times New Roman" panose="02020603050405020304" pitchFamily="18" charset="0"/>
                        </a:rPr>
                        <a:t>Best </a:t>
                      </a:r>
                    </a:p>
                    <a:p>
                      <a:pPr algn="ctr" fontAlgn="t"/>
                      <a:r>
                        <a:rPr lang="en-US" sz="1200" b="0" i="0" u="none" strike="noStrike" dirty="0">
                          <a:solidFill>
                            <a:srgbClr val="000000"/>
                          </a:solidFill>
                          <a:effectLst/>
                          <a:latin typeface="Times New Roman" panose="02020603050405020304" pitchFamily="18" charset="0"/>
                        </a:rPr>
                        <a:t>Practices</a:t>
                      </a: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dirty="0">
                          <a:solidFill>
                            <a:srgbClr val="000000"/>
                          </a:solidFill>
                          <a:effectLst/>
                          <a:latin typeface="Times New Roman" panose="02020603050405020304" pitchFamily="18" charset="0"/>
                        </a:rPr>
                        <a:t>Security </a:t>
                      </a:r>
                    </a:p>
                    <a:p>
                      <a:pPr algn="ctr" fontAlgn="t"/>
                      <a:r>
                        <a:rPr lang="en-US" sz="1200" b="0" i="0" u="none" strike="noStrike" dirty="0">
                          <a:solidFill>
                            <a:srgbClr val="000000"/>
                          </a:solidFill>
                          <a:effectLst/>
                          <a:latin typeface="Times New Roman" panose="02020603050405020304" pitchFamily="18" charset="0"/>
                        </a:rPr>
                        <a:t>Plans</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dirty="0">
                          <a:solidFill>
                            <a:srgbClr val="000000"/>
                          </a:solidFill>
                          <a:effectLst/>
                          <a:latin typeface="Times New Roman" panose="02020603050405020304" pitchFamily="18" charset="0"/>
                        </a:rPr>
                        <a:t>PSAP </a:t>
                      </a:r>
                    </a:p>
                    <a:p>
                      <a:pPr algn="ctr" fontAlgn="t"/>
                      <a:r>
                        <a:rPr lang="en-US" sz="1200" b="0" i="0" u="none" strike="noStrike" dirty="0">
                          <a:solidFill>
                            <a:srgbClr val="000000"/>
                          </a:solidFill>
                          <a:effectLst/>
                          <a:latin typeface="Times New Roman" panose="02020603050405020304" pitchFamily="18" charset="0"/>
                        </a:rPr>
                        <a:t>Policies</a:t>
                      </a: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dirty="0">
                          <a:solidFill>
                            <a:schemeClr val="bg1"/>
                          </a:solidFill>
                          <a:effectLst/>
                          <a:latin typeface="Times New Roman" panose="02020603050405020304" pitchFamily="18" charset="0"/>
                        </a:rPr>
                        <a:t>Network Security </a:t>
                      </a:r>
                    </a:p>
                  </a:txBody>
                  <a:tcPr marL="6051" marR="6051" marT="6051" marB="0" anchor="ctr">
                    <a:lnL>
                      <a:noFill/>
                    </a:lnL>
                    <a:lnR>
                      <a:noFill/>
                    </a:lnR>
                    <a:lnT>
                      <a:noFill/>
                    </a:lnT>
                    <a:lnB>
                      <a:noFill/>
                    </a:lnB>
                    <a:solidFill>
                      <a:srgbClr val="009644"/>
                    </a:solidFill>
                  </a:tcPr>
                </a:tc>
                <a:extLst>
                  <a:ext uri="{0D108BD9-81ED-4DB2-BD59-A6C34878D82A}">
                    <a16:rowId xmlns:a16="http://schemas.microsoft.com/office/drawing/2014/main" val="1198950188"/>
                  </a:ext>
                </a:extLst>
              </a:tr>
              <a:tr h="536836">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PSAPs</a:t>
                      </a:r>
                    </a:p>
                  </a:txBody>
                  <a:tcPr marL="6051" marR="6051" marT="6051" marB="0" anchor="ctr">
                    <a:lnL>
                      <a:noFill/>
                    </a:lnL>
                    <a:lnR>
                      <a:noFill/>
                    </a:lnR>
                    <a:lnT>
                      <a:noFill/>
                    </a:lnT>
                    <a:lnB>
                      <a:noFill/>
                    </a:lnB>
                  </a:tcPr>
                </a:tc>
                <a:tc>
                  <a:txBody>
                    <a:bodyPr/>
                    <a:lstStyle/>
                    <a:p>
                      <a:pPr algn="ctr" fontAlgn="t"/>
                      <a:r>
                        <a:rPr lang="en-US" sz="1200" b="0" i="0" u="none" strike="noStrike" dirty="0">
                          <a:solidFill>
                            <a:srgbClr val="000000"/>
                          </a:solidFill>
                          <a:effectLst/>
                          <a:latin typeface="Times New Roman" panose="02020603050405020304" pitchFamily="18" charset="0"/>
                        </a:rPr>
                        <a:t>Hosted/NG </a:t>
                      </a:r>
                    </a:p>
                    <a:p>
                      <a:pPr algn="ctr" fontAlgn="t"/>
                      <a:r>
                        <a:rPr lang="en-US" sz="1200" b="0" i="0" u="none" strike="noStrike" dirty="0">
                          <a:solidFill>
                            <a:srgbClr val="000000"/>
                          </a:solidFill>
                          <a:effectLst/>
                          <a:latin typeface="Times New Roman" panose="02020603050405020304" pitchFamily="18" charset="0"/>
                        </a:rPr>
                        <a:t>CPE</a:t>
                      </a: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a:solidFill>
                            <a:srgbClr val="000000"/>
                          </a:solidFill>
                          <a:effectLst/>
                          <a:latin typeface="Times New Roman" panose="02020603050405020304" pitchFamily="18" charset="0"/>
                        </a:rPr>
                        <a:t>CAD</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dirty="0">
                          <a:solidFill>
                            <a:srgbClr val="000000"/>
                          </a:solidFill>
                          <a:effectLst/>
                          <a:latin typeface="Times New Roman" panose="02020603050405020304" pitchFamily="18" charset="0"/>
                        </a:rPr>
                        <a:t>Map </a:t>
                      </a:r>
                    </a:p>
                    <a:p>
                      <a:pPr algn="ctr" fontAlgn="t"/>
                      <a:r>
                        <a:rPr lang="en-US" sz="1200" b="0" i="0" u="none" strike="noStrike" dirty="0">
                          <a:solidFill>
                            <a:srgbClr val="000000"/>
                          </a:solidFill>
                          <a:effectLst/>
                          <a:latin typeface="Times New Roman" panose="02020603050405020304" pitchFamily="18" charset="0"/>
                        </a:rPr>
                        <a:t>Displays</a:t>
                      </a: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dirty="0">
                          <a:solidFill>
                            <a:schemeClr val="bg1"/>
                          </a:solidFill>
                          <a:effectLst/>
                          <a:latin typeface="Times New Roman" panose="02020603050405020304" pitchFamily="18" charset="0"/>
                        </a:rPr>
                        <a:t>Data </a:t>
                      </a:r>
                    </a:p>
                    <a:p>
                      <a:pPr algn="ctr" fontAlgn="t"/>
                      <a:r>
                        <a:rPr lang="en-US" sz="1200" b="0" i="0" u="none" strike="noStrike" dirty="0">
                          <a:solidFill>
                            <a:schemeClr val="bg1"/>
                          </a:solidFill>
                          <a:effectLst/>
                          <a:latin typeface="Times New Roman" panose="02020603050405020304" pitchFamily="18" charset="0"/>
                        </a:rPr>
                        <a:t>Analysis</a:t>
                      </a:r>
                    </a:p>
                  </a:txBody>
                  <a:tcPr marL="6051" marR="6051" marT="6051" marB="0" anchor="ctr">
                    <a:lnL>
                      <a:noFill/>
                    </a:lnL>
                    <a:lnR>
                      <a:noFill/>
                    </a:lnR>
                    <a:lnT>
                      <a:noFill/>
                    </a:lnT>
                    <a:lnB>
                      <a:noFill/>
                    </a:lnB>
                    <a:solidFill>
                      <a:srgbClr val="009644"/>
                    </a:solidFill>
                  </a:tcPr>
                </a:tc>
                <a:tc>
                  <a:txBody>
                    <a:bodyPr/>
                    <a:lstStyle/>
                    <a:p>
                      <a:pPr algn="ctr" fontAlgn="t"/>
                      <a:r>
                        <a:rPr lang="en-US" sz="1200" b="0" i="0" u="none" strike="noStrike" dirty="0">
                          <a:solidFill>
                            <a:schemeClr val="bg1"/>
                          </a:solidFill>
                          <a:effectLst/>
                          <a:latin typeface="Times New Roman" panose="02020603050405020304" pitchFamily="18" charset="0"/>
                        </a:rPr>
                        <a:t>Mobile </a:t>
                      </a:r>
                    </a:p>
                    <a:p>
                      <a:pPr algn="ctr" fontAlgn="t"/>
                      <a:r>
                        <a:rPr lang="en-US" sz="1200" b="0" i="0" u="none" strike="noStrike" dirty="0">
                          <a:solidFill>
                            <a:schemeClr val="bg1"/>
                          </a:solidFill>
                          <a:effectLst/>
                          <a:latin typeface="Times New Roman" panose="02020603050405020304" pitchFamily="18" charset="0"/>
                        </a:rPr>
                        <a:t>Data</a:t>
                      </a:r>
                    </a:p>
                  </a:txBody>
                  <a:tcPr marL="6051" marR="6051" marT="6051" marB="0" anchor="ctr">
                    <a:lnL>
                      <a:noFill/>
                    </a:lnL>
                    <a:lnR>
                      <a:noFill/>
                    </a:lnR>
                    <a:lnT>
                      <a:noFill/>
                    </a:lnT>
                    <a:lnB>
                      <a:noFill/>
                    </a:lnB>
                    <a:solidFill>
                      <a:srgbClr val="0070C0"/>
                    </a:solidFill>
                  </a:tcPr>
                </a:tc>
                <a:extLst>
                  <a:ext uri="{0D108BD9-81ED-4DB2-BD59-A6C34878D82A}">
                    <a16:rowId xmlns:a16="http://schemas.microsoft.com/office/drawing/2014/main" val="2148066101"/>
                  </a:ext>
                </a:extLst>
              </a:tr>
              <a:tr h="536836">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r" fontAlgn="t"/>
                      <a:endParaRPr lang="en-US" sz="1800" b="0" i="0" u="none" strike="noStrike">
                        <a:solidFill>
                          <a:srgbClr val="000000"/>
                        </a:solidFill>
                        <a:effectLst/>
                        <a:latin typeface="Times New Roman" panose="02020603050405020304" pitchFamily="18" charset="0"/>
                      </a:endParaRPr>
                    </a:p>
                  </a:txBody>
                  <a:tcPr marL="6051" marR="6051" marT="6051" marB="0">
                    <a:lnL>
                      <a:noFill/>
                    </a:lnL>
                    <a:lnR>
                      <a:noFill/>
                    </a:lnR>
                    <a:lnT>
                      <a:noFill/>
                    </a:lnT>
                    <a:lnB>
                      <a:noFill/>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Training</a:t>
                      </a: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ALEMD Program</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a:solidFill>
                            <a:srgbClr val="000000"/>
                          </a:solidFill>
                          <a:effectLst/>
                          <a:latin typeface="Times New Roman" panose="02020603050405020304" pitchFamily="18" charset="0"/>
                        </a:rPr>
                        <a:t>LMS Procurement</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a:solidFill>
                            <a:srgbClr val="000000"/>
                          </a:solidFill>
                          <a:effectLst/>
                          <a:latin typeface="Times New Roman" panose="02020603050405020304" pitchFamily="18" charset="0"/>
                        </a:rPr>
                        <a:t>Minimum Standards</a:t>
                      </a: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dirty="0">
                          <a:solidFill>
                            <a:schemeClr val="bg1"/>
                          </a:solidFill>
                          <a:effectLst/>
                          <a:latin typeface="Times New Roman" panose="02020603050405020304" pitchFamily="18" charset="0"/>
                        </a:rPr>
                        <a:t>Health/</a:t>
                      </a:r>
                    </a:p>
                    <a:p>
                      <a:pPr algn="ctr" fontAlgn="t"/>
                      <a:r>
                        <a:rPr lang="en-US" sz="1200" b="0" i="0" u="none" strike="noStrike" dirty="0">
                          <a:solidFill>
                            <a:schemeClr val="bg1"/>
                          </a:solidFill>
                          <a:effectLst/>
                          <a:latin typeface="Times New Roman" panose="02020603050405020304" pitchFamily="18" charset="0"/>
                        </a:rPr>
                        <a:t>Wellness</a:t>
                      </a:r>
                    </a:p>
                  </a:txBody>
                  <a:tcPr marL="6051" marR="6051" marT="6051" marB="0" anchor="ctr">
                    <a:lnL>
                      <a:noFill/>
                    </a:lnL>
                    <a:lnR>
                      <a:noFill/>
                    </a:lnR>
                    <a:lnT>
                      <a:noFill/>
                    </a:lnT>
                    <a:lnB>
                      <a:noFill/>
                    </a:lnB>
                    <a:solidFill>
                      <a:srgbClr val="009644"/>
                    </a:solidFill>
                  </a:tcPr>
                </a:tc>
                <a:tc>
                  <a:txBody>
                    <a:bodyPr/>
                    <a:lstStyle/>
                    <a:p>
                      <a:pPr algn="ctr" fontAlgn="t"/>
                      <a:r>
                        <a:rPr lang="en-US" sz="1200" b="0" i="0" u="none" strike="noStrike" dirty="0">
                          <a:solidFill>
                            <a:schemeClr val="bg1"/>
                          </a:solidFill>
                          <a:effectLst/>
                          <a:latin typeface="Times New Roman" panose="02020603050405020304" pitchFamily="18" charset="0"/>
                        </a:rPr>
                        <a:t>TERT </a:t>
                      </a:r>
                    </a:p>
                    <a:p>
                      <a:pPr algn="ctr" fontAlgn="t"/>
                      <a:r>
                        <a:rPr lang="en-US" sz="1200" b="0" i="0" u="none" strike="noStrike" dirty="0">
                          <a:solidFill>
                            <a:schemeClr val="bg1"/>
                          </a:solidFill>
                          <a:effectLst/>
                          <a:latin typeface="Times New Roman" panose="02020603050405020304" pitchFamily="18" charset="0"/>
                        </a:rPr>
                        <a:t>Initiative</a:t>
                      </a:r>
                    </a:p>
                  </a:txBody>
                  <a:tcPr marL="6051" marR="6051" marT="6051" marB="0" anchor="ctr">
                    <a:lnL>
                      <a:noFill/>
                    </a:lnL>
                    <a:lnR>
                      <a:noFill/>
                    </a:lnR>
                    <a:lnT>
                      <a:noFill/>
                    </a:lnT>
                    <a:lnB>
                      <a:noFill/>
                    </a:lnB>
                    <a:solidFill>
                      <a:srgbClr val="0070C0"/>
                    </a:solidFill>
                  </a:tcPr>
                </a:tc>
                <a:tc>
                  <a:txBody>
                    <a:bodyPr/>
                    <a:lstStyle/>
                    <a:p>
                      <a:pPr algn="ctr" fontAlgn="t"/>
                      <a:r>
                        <a:rPr lang="en-US" sz="1200" b="0" i="0" u="none" strike="noStrike" dirty="0">
                          <a:solidFill>
                            <a:schemeClr val="bg1"/>
                          </a:solidFill>
                          <a:effectLst/>
                          <a:latin typeface="Times New Roman" panose="02020603050405020304" pitchFamily="18" charset="0"/>
                        </a:rPr>
                        <a:t>Reclassification </a:t>
                      </a:r>
                    </a:p>
                  </a:txBody>
                  <a:tcPr marL="6051" marR="6051" marT="6051" marB="0" anchor="ctr">
                    <a:lnL>
                      <a:noFill/>
                    </a:lnL>
                    <a:lnR>
                      <a:noFill/>
                    </a:lnR>
                    <a:lnT>
                      <a:noFill/>
                    </a:lnT>
                    <a:lnB>
                      <a:noFill/>
                    </a:lnB>
                    <a:solidFill>
                      <a:srgbClr val="002060"/>
                    </a:solidFill>
                  </a:tcPr>
                </a:tc>
                <a:extLst>
                  <a:ext uri="{0D108BD9-81ED-4DB2-BD59-A6C34878D82A}">
                    <a16:rowId xmlns:a16="http://schemas.microsoft.com/office/drawing/2014/main" val="3835341977"/>
                  </a:ext>
                </a:extLst>
              </a:tr>
              <a:tr h="544233">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6051" marR="6051" marT="6051" marB="0" anchor="b">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GIS</a:t>
                      </a: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Statewide Repository</a:t>
                      </a: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dirty="0">
                          <a:solidFill>
                            <a:srgbClr val="000000"/>
                          </a:solidFill>
                          <a:effectLst/>
                          <a:latin typeface="Times New Roman" panose="02020603050405020304" pitchFamily="18" charset="0"/>
                        </a:rPr>
                        <a:t>PSAP </a:t>
                      </a:r>
                    </a:p>
                    <a:p>
                      <a:pPr algn="ctr" fontAlgn="t"/>
                      <a:r>
                        <a:rPr lang="en-US" sz="1200" b="0" i="0" u="none" strike="noStrike" dirty="0">
                          <a:solidFill>
                            <a:srgbClr val="000000"/>
                          </a:solidFill>
                          <a:effectLst/>
                          <a:latin typeface="Times New Roman" panose="02020603050405020304" pitchFamily="18" charset="0"/>
                        </a:rPr>
                        <a:t>Boundary</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dirty="0">
                          <a:solidFill>
                            <a:srgbClr val="000000"/>
                          </a:solidFill>
                          <a:effectLst/>
                          <a:latin typeface="Times New Roman" panose="02020603050405020304" pitchFamily="18" charset="0"/>
                        </a:rPr>
                        <a:t>Road </a:t>
                      </a:r>
                    </a:p>
                    <a:p>
                      <a:pPr algn="ctr" fontAlgn="t"/>
                      <a:r>
                        <a:rPr lang="en-US" sz="1200" b="0" i="0" u="none" strike="noStrike" dirty="0">
                          <a:solidFill>
                            <a:srgbClr val="000000"/>
                          </a:solidFill>
                          <a:effectLst/>
                          <a:latin typeface="Times New Roman" panose="02020603050405020304" pitchFamily="18" charset="0"/>
                        </a:rPr>
                        <a:t>Centerlines</a:t>
                      </a: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dirty="0">
                          <a:solidFill>
                            <a:schemeClr val="bg1"/>
                          </a:solidFill>
                          <a:effectLst/>
                          <a:latin typeface="Times New Roman" panose="02020603050405020304" pitchFamily="18" charset="0"/>
                        </a:rPr>
                        <a:t>Address </a:t>
                      </a:r>
                    </a:p>
                    <a:p>
                      <a:pPr algn="ctr" fontAlgn="t"/>
                      <a:r>
                        <a:rPr lang="en-US" sz="1200" b="0" i="0" u="none" strike="noStrike" dirty="0">
                          <a:solidFill>
                            <a:schemeClr val="bg1"/>
                          </a:solidFill>
                          <a:effectLst/>
                          <a:latin typeface="Times New Roman" panose="02020603050405020304" pitchFamily="18" charset="0"/>
                        </a:rPr>
                        <a:t>Points</a:t>
                      </a:r>
                    </a:p>
                  </a:txBody>
                  <a:tcPr marL="6051" marR="6051" marT="6051" marB="0" anchor="ctr">
                    <a:lnL>
                      <a:noFill/>
                    </a:lnL>
                    <a:lnR>
                      <a:noFill/>
                    </a:lnR>
                    <a:lnT>
                      <a:noFill/>
                    </a:lnT>
                    <a:lnB>
                      <a:noFill/>
                    </a:lnB>
                    <a:solidFill>
                      <a:srgbClr val="009644"/>
                    </a:solidFill>
                  </a:tcPr>
                </a:tc>
                <a:tc>
                  <a:txBody>
                    <a:bodyPr/>
                    <a:lstStyle/>
                    <a:p>
                      <a:pPr algn="ctr" fontAlgn="t"/>
                      <a:r>
                        <a:rPr lang="en-US" sz="1200" b="0" i="0" u="none" strike="noStrike" dirty="0">
                          <a:solidFill>
                            <a:schemeClr val="bg1"/>
                          </a:solidFill>
                          <a:effectLst/>
                          <a:latin typeface="Times New Roman" panose="02020603050405020304" pitchFamily="18" charset="0"/>
                        </a:rPr>
                        <a:t>Provisioning Boundary</a:t>
                      </a:r>
                    </a:p>
                  </a:txBody>
                  <a:tcPr marL="6051" marR="6051" marT="6051" marB="0" anchor="ctr">
                    <a:lnL>
                      <a:noFill/>
                    </a:lnL>
                    <a:lnR>
                      <a:noFill/>
                    </a:lnR>
                    <a:lnT>
                      <a:noFill/>
                    </a:lnT>
                    <a:lnB>
                      <a:noFill/>
                    </a:lnB>
                    <a:solidFill>
                      <a:srgbClr val="0070C0"/>
                    </a:solidFill>
                  </a:tcPr>
                </a:tc>
                <a:tc>
                  <a:txBody>
                    <a:bodyPr/>
                    <a:lstStyle/>
                    <a:p>
                      <a:pPr algn="ctr" fontAlgn="t"/>
                      <a:r>
                        <a:rPr lang="en-US" sz="1200" b="0" i="0" u="none" strike="noStrike" dirty="0">
                          <a:solidFill>
                            <a:schemeClr val="bg1"/>
                          </a:solidFill>
                          <a:effectLst/>
                          <a:latin typeface="Times New Roman" panose="02020603050405020304" pitchFamily="18" charset="0"/>
                        </a:rPr>
                        <a:t>Emergency Services Boundaries</a:t>
                      </a:r>
                    </a:p>
                  </a:txBody>
                  <a:tcPr marL="6051" marR="6051" marT="6051" marB="0" anchor="ctr">
                    <a:lnL>
                      <a:noFill/>
                    </a:lnL>
                    <a:lnR>
                      <a:noFill/>
                    </a:lnR>
                    <a:lnT>
                      <a:noFill/>
                    </a:lnT>
                    <a:lnB>
                      <a:noFill/>
                    </a:lnB>
                    <a:solidFill>
                      <a:srgbClr val="002060"/>
                    </a:solidFill>
                  </a:tcPr>
                </a:tc>
                <a:tc>
                  <a:txBody>
                    <a:bodyPr/>
                    <a:lstStyle/>
                    <a:p>
                      <a:pPr algn="ctr" fontAlgn="t"/>
                      <a:r>
                        <a:rPr lang="en-US" sz="1200" b="0" i="0" u="none" strike="noStrike">
                          <a:solidFill>
                            <a:schemeClr val="bg1"/>
                          </a:solidFill>
                          <a:effectLst/>
                          <a:latin typeface="Times New Roman" panose="02020603050405020304" pitchFamily="18" charset="0"/>
                        </a:rPr>
                        <a:t>Maintenance Tools</a:t>
                      </a:r>
                      <a:endParaRPr lang="en-US" sz="1200" b="0" i="0" u="none" strike="noStrike" dirty="0">
                        <a:solidFill>
                          <a:schemeClr val="bg1"/>
                        </a:solidFill>
                        <a:effectLst/>
                        <a:latin typeface="Times New Roman" panose="02020603050405020304" pitchFamily="18" charset="0"/>
                      </a:endParaRPr>
                    </a:p>
                  </a:txBody>
                  <a:tcPr marL="6051" marR="6051" marT="6051" marB="0" anchor="ctr">
                    <a:lnL>
                      <a:noFill/>
                    </a:lnL>
                    <a:lnR>
                      <a:noFill/>
                    </a:lnR>
                    <a:lnT>
                      <a:noFill/>
                    </a:lnT>
                    <a:lnB>
                      <a:noFill/>
                    </a:lnB>
                    <a:solidFill>
                      <a:srgbClr val="7030A0"/>
                    </a:solidFill>
                  </a:tcPr>
                </a:tc>
                <a:extLst>
                  <a:ext uri="{0D108BD9-81ED-4DB2-BD59-A6C34878D82A}">
                    <a16:rowId xmlns:a16="http://schemas.microsoft.com/office/drawing/2014/main" val="1704673054"/>
                  </a:ext>
                </a:extLst>
              </a:tr>
              <a:tr h="536836">
                <a:tc>
                  <a:txBody>
                    <a:bodyPr/>
                    <a:lstStyle/>
                    <a:p>
                      <a:pPr algn="r" rtl="0" fontAlgn="ctr"/>
                      <a:endParaRPr lang="en-US" sz="18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tcPr>
                </a:tc>
                <a:tc>
                  <a:txBody>
                    <a:bodyPr/>
                    <a:lstStyle/>
                    <a:p>
                      <a:pPr algn="r" rtl="0" fontAlgn="ctr"/>
                      <a:r>
                        <a:rPr lang="en-US" sz="1800" b="0" i="0" u="none" strike="noStrike">
                          <a:solidFill>
                            <a:srgbClr val="000000"/>
                          </a:solidFill>
                          <a:effectLst/>
                          <a:latin typeface="Times New Roman" panose="02020603050405020304" pitchFamily="18" charset="0"/>
                        </a:rPr>
                        <a:t>NGCS</a:t>
                      </a:r>
                      <a:endParaRPr lang="en-US" sz="18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tcPr>
                </a:tc>
                <a:tc>
                  <a:txBody>
                    <a:bodyPr/>
                    <a:lstStyle/>
                    <a:p>
                      <a:pPr algn="ctr" fontAlgn="t"/>
                      <a:r>
                        <a:rPr lang="en-US" sz="1200" b="0" i="0" u="none" strike="noStrike">
                          <a:solidFill>
                            <a:srgbClr val="000000"/>
                          </a:solidFill>
                          <a:effectLst/>
                          <a:latin typeface="Times New Roman" panose="02020603050405020304" pitchFamily="18" charset="0"/>
                        </a:rPr>
                        <a:t>ESRP</a:t>
                      </a: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a:solidFill>
                            <a:srgbClr val="000000"/>
                          </a:solidFill>
                          <a:effectLst/>
                          <a:latin typeface="Times New Roman" panose="02020603050405020304" pitchFamily="18" charset="0"/>
                        </a:rPr>
                        <a:t>ECRF</a:t>
                      </a: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dirty="0">
                          <a:solidFill>
                            <a:srgbClr val="000000"/>
                          </a:solidFill>
                          <a:effectLst/>
                          <a:latin typeface="Times New Roman" panose="02020603050405020304" pitchFamily="18" charset="0"/>
                        </a:rPr>
                        <a:t>PRF</a:t>
                      </a: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a:solidFill>
                            <a:schemeClr val="bg1"/>
                          </a:solidFill>
                          <a:effectLst/>
                          <a:latin typeface="Times New Roman" panose="02020603050405020304" pitchFamily="18" charset="0"/>
                        </a:rPr>
                        <a:t>LVF</a:t>
                      </a:r>
                    </a:p>
                  </a:txBody>
                  <a:tcPr marL="6051" marR="6051" marT="6051" marB="0" anchor="ctr">
                    <a:lnL>
                      <a:noFill/>
                    </a:lnL>
                    <a:lnR>
                      <a:noFill/>
                    </a:lnR>
                    <a:lnT>
                      <a:noFill/>
                    </a:lnT>
                    <a:lnB>
                      <a:noFill/>
                    </a:lnB>
                    <a:solidFill>
                      <a:srgbClr val="009644"/>
                    </a:solidFill>
                  </a:tcPr>
                </a:tc>
                <a:tc>
                  <a:txBody>
                    <a:bodyPr/>
                    <a:lstStyle/>
                    <a:p>
                      <a:pPr algn="ctr" fontAlgn="t"/>
                      <a:r>
                        <a:rPr lang="en-US" sz="1200" b="0" i="0" u="none" strike="noStrike" dirty="0">
                          <a:solidFill>
                            <a:schemeClr val="bg1"/>
                          </a:solidFill>
                          <a:effectLst/>
                          <a:latin typeface="Times New Roman" panose="02020603050405020304" pitchFamily="18" charset="0"/>
                        </a:rPr>
                        <a:t>Standards-based</a:t>
                      </a:r>
                    </a:p>
                  </a:txBody>
                  <a:tcPr marL="6051" marR="6051" marT="6051" marB="0" anchor="ctr">
                    <a:lnL>
                      <a:noFill/>
                    </a:lnL>
                    <a:lnR>
                      <a:noFill/>
                    </a:lnR>
                    <a:lnT>
                      <a:noFill/>
                    </a:lnT>
                    <a:lnB>
                      <a:noFill/>
                    </a:lnB>
                    <a:solidFill>
                      <a:srgbClr val="0070C0"/>
                    </a:solidFill>
                  </a:tcPr>
                </a:tc>
                <a:tc>
                  <a:txBody>
                    <a:bodyPr/>
                    <a:lstStyle/>
                    <a:p>
                      <a:pPr algn="ctr" fontAlgn="t"/>
                      <a:r>
                        <a:rPr lang="en-US" sz="1200" b="0" i="0" u="none" strike="noStrike" dirty="0">
                          <a:solidFill>
                            <a:schemeClr val="bg1"/>
                          </a:solidFill>
                          <a:effectLst/>
                          <a:latin typeface="Times New Roman" panose="02020603050405020304" pitchFamily="18" charset="0"/>
                        </a:rPr>
                        <a:t>Legacy </a:t>
                      </a:r>
                    </a:p>
                    <a:p>
                      <a:pPr algn="ctr" fontAlgn="t"/>
                      <a:r>
                        <a:rPr lang="en-US" sz="1200" b="0" i="0" u="none" strike="noStrike" dirty="0">
                          <a:solidFill>
                            <a:schemeClr val="bg1"/>
                          </a:solidFill>
                          <a:effectLst/>
                          <a:latin typeface="Times New Roman" panose="02020603050405020304" pitchFamily="18" charset="0"/>
                        </a:rPr>
                        <a:t>Gateways</a:t>
                      </a:r>
                    </a:p>
                  </a:txBody>
                  <a:tcPr marL="6051" marR="6051" marT="6051" marB="0" anchor="ctr">
                    <a:lnL>
                      <a:noFill/>
                    </a:lnL>
                    <a:lnR>
                      <a:noFill/>
                    </a:lnR>
                    <a:lnT>
                      <a:noFill/>
                    </a:lnT>
                    <a:lnB>
                      <a:noFill/>
                    </a:lnB>
                    <a:solidFill>
                      <a:srgbClr val="002060"/>
                    </a:solidFill>
                  </a:tcPr>
                </a:tc>
                <a:tc>
                  <a:txBody>
                    <a:bodyPr/>
                    <a:lstStyle/>
                    <a:p>
                      <a:pPr algn="ctr" fontAlgn="t"/>
                      <a:r>
                        <a:rPr lang="en-US" sz="1200" b="0" i="0" u="none" strike="noStrike" dirty="0">
                          <a:solidFill>
                            <a:schemeClr val="bg1"/>
                          </a:solidFill>
                          <a:effectLst/>
                          <a:latin typeface="Times New Roman" panose="02020603050405020304" pitchFamily="18" charset="0"/>
                        </a:rPr>
                        <a:t>Security Functions</a:t>
                      </a:r>
                    </a:p>
                  </a:txBody>
                  <a:tcPr marL="6051" marR="6051" marT="6051" marB="0" anchor="ctr">
                    <a:lnL>
                      <a:noFill/>
                    </a:lnL>
                    <a:lnR>
                      <a:noFill/>
                    </a:lnR>
                    <a:lnT>
                      <a:noFill/>
                    </a:lnT>
                    <a:lnB>
                      <a:noFill/>
                    </a:lnB>
                    <a:solidFill>
                      <a:srgbClr val="7030A0"/>
                    </a:solidFill>
                  </a:tcPr>
                </a:tc>
                <a:tc>
                  <a:txBody>
                    <a:bodyPr/>
                    <a:lstStyle/>
                    <a:p>
                      <a:pPr algn="ctr" fontAlgn="t"/>
                      <a:r>
                        <a:rPr lang="en-US" sz="1200" b="0" i="0" u="none" strike="noStrike" dirty="0">
                          <a:solidFill>
                            <a:schemeClr val="tx1"/>
                          </a:solidFill>
                          <a:effectLst/>
                          <a:latin typeface="Times New Roman" panose="02020603050405020304" pitchFamily="18" charset="0"/>
                        </a:rPr>
                        <a:t> Discrepancy Reporting</a:t>
                      </a:r>
                    </a:p>
                  </a:txBody>
                  <a:tcPr marL="6051" marR="6051" marT="6051" marB="0" anchor="ctr">
                    <a:lnL>
                      <a:noFill/>
                    </a:lnL>
                    <a:lnR>
                      <a:noFill/>
                    </a:lnR>
                    <a:lnT>
                      <a:noFill/>
                    </a:lnT>
                    <a:lnB>
                      <a:noFill/>
                    </a:lnB>
                    <a:solidFill>
                      <a:srgbClr val="FF0000"/>
                    </a:solidFill>
                  </a:tcPr>
                </a:tc>
                <a:extLst>
                  <a:ext uri="{0D108BD9-81ED-4DB2-BD59-A6C34878D82A}">
                    <a16:rowId xmlns:a16="http://schemas.microsoft.com/office/drawing/2014/main" val="8982758"/>
                  </a:ext>
                </a:extLst>
              </a:tr>
              <a:tr h="536836">
                <a:tc>
                  <a:txBody>
                    <a:bodyPr/>
                    <a:lstStyle/>
                    <a:p>
                      <a:pPr algn="ctr" fontAlgn="t"/>
                      <a:r>
                        <a:rPr lang="en-US" sz="1800" b="0" i="0" u="none" strike="noStrike">
                          <a:solidFill>
                            <a:srgbClr val="000000"/>
                          </a:solidFill>
                          <a:effectLst/>
                          <a:latin typeface="Times New Roman" panose="02020603050405020304" pitchFamily="18" charset="0"/>
                        </a:rPr>
                        <a:t>ESInet</a:t>
                      </a:r>
                      <a:endParaRPr lang="en-US" sz="18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noFill/>
                  </a:tcPr>
                </a:tc>
                <a:tc>
                  <a:txBody>
                    <a:bodyPr/>
                    <a:lstStyle/>
                    <a:p>
                      <a:pPr algn="ctr" fontAlgn="t"/>
                      <a:r>
                        <a:rPr lang="en-US" sz="1200" b="0" i="0" u="none" strike="noStrike">
                          <a:solidFill>
                            <a:srgbClr val="000000"/>
                          </a:solidFill>
                          <a:effectLst/>
                          <a:latin typeface="Times New Roman" panose="02020603050405020304" pitchFamily="18" charset="0"/>
                        </a:rPr>
                        <a:t>Redundancy</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a:solidFill>
                            <a:srgbClr val="000000"/>
                          </a:solidFill>
                          <a:effectLst/>
                          <a:latin typeface="Times New Roman" panose="02020603050405020304" pitchFamily="18" charset="0"/>
                        </a:rPr>
                        <a:t>Scalability</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6600"/>
                    </a:solidFill>
                  </a:tcPr>
                </a:tc>
                <a:tc>
                  <a:txBody>
                    <a:bodyPr/>
                    <a:lstStyle/>
                    <a:p>
                      <a:pPr algn="ctr" fontAlgn="t"/>
                      <a:r>
                        <a:rPr lang="en-US" sz="1200" b="0" i="0" u="none" strike="noStrike">
                          <a:solidFill>
                            <a:srgbClr val="000000"/>
                          </a:solidFill>
                          <a:effectLst/>
                          <a:latin typeface="Times New Roman" panose="02020603050405020304" pitchFamily="18" charset="0"/>
                        </a:rPr>
                        <a:t>Resiliency</a:t>
                      </a:r>
                      <a:endParaRPr lang="en-US" sz="1200" b="0" i="0" u="none" strike="noStrike" dirty="0">
                        <a:solidFill>
                          <a:srgbClr val="000000"/>
                        </a:solidFill>
                        <a:effectLst/>
                        <a:latin typeface="Times New Roman" panose="02020603050405020304" pitchFamily="18" charset="0"/>
                      </a:endParaRPr>
                    </a:p>
                  </a:txBody>
                  <a:tcPr marL="6051" marR="6051" marT="6051" marB="0" anchor="ctr">
                    <a:lnL>
                      <a:noFill/>
                    </a:lnL>
                    <a:lnR>
                      <a:noFill/>
                    </a:lnR>
                    <a:lnT>
                      <a:noFill/>
                    </a:lnT>
                    <a:lnB>
                      <a:noFill/>
                    </a:lnB>
                    <a:solidFill>
                      <a:srgbClr val="FFFF00"/>
                    </a:solidFill>
                  </a:tcPr>
                </a:tc>
                <a:tc>
                  <a:txBody>
                    <a:bodyPr/>
                    <a:lstStyle/>
                    <a:p>
                      <a:pPr algn="ctr" fontAlgn="t"/>
                      <a:r>
                        <a:rPr lang="en-US" sz="1200" b="0" i="0" u="none" strike="noStrike" dirty="0">
                          <a:solidFill>
                            <a:schemeClr val="bg1"/>
                          </a:solidFill>
                          <a:effectLst/>
                          <a:latin typeface="Times New Roman" panose="02020603050405020304" pitchFamily="18" charset="0"/>
                        </a:rPr>
                        <a:t>Wireline Conversion</a:t>
                      </a:r>
                    </a:p>
                  </a:txBody>
                  <a:tcPr marL="6051" marR="6051" marT="6051" marB="0" anchor="ctr">
                    <a:lnL>
                      <a:noFill/>
                    </a:lnL>
                    <a:lnR>
                      <a:noFill/>
                    </a:lnR>
                    <a:lnT>
                      <a:noFill/>
                    </a:lnT>
                    <a:lnB>
                      <a:noFill/>
                    </a:lnB>
                    <a:solidFill>
                      <a:srgbClr val="009644"/>
                    </a:solidFill>
                  </a:tcPr>
                </a:tc>
                <a:tc>
                  <a:txBody>
                    <a:bodyPr/>
                    <a:lstStyle/>
                    <a:p>
                      <a:pPr algn="ctr" fontAlgn="t"/>
                      <a:r>
                        <a:rPr lang="en-US" sz="1200" b="0" i="0" u="none" strike="noStrike" dirty="0">
                          <a:solidFill>
                            <a:schemeClr val="bg1"/>
                          </a:solidFill>
                          <a:effectLst/>
                          <a:latin typeface="Times New Roman" panose="02020603050405020304" pitchFamily="18" charset="0"/>
                        </a:rPr>
                        <a:t>INdigital </a:t>
                      </a:r>
                    </a:p>
                    <a:p>
                      <a:pPr algn="ctr" fontAlgn="t"/>
                      <a:r>
                        <a:rPr lang="en-US" sz="1200" b="0" i="0" u="none" strike="noStrike" dirty="0">
                          <a:solidFill>
                            <a:schemeClr val="bg1"/>
                          </a:solidFill>
                          <a:effectLst/>
                          <a:latin typeface="Times New Roman" panose="02020603050405020304" pitchFamily="18" charset="0"/>
                        </a:rPr>
                        <a:t>ALI</a:t>
                      </a:r>
                    </a:p>
                  </a:txBody>
                  <a:tcPr marL="6051" marR="6051" marT="6051" marB="0" anchor="ctr">
                    <a:lnL>
                      <a:noFill/>
                    </a:lnL>
                    <a:lnR>
                      <a:noFill/>
                    </a:lnR>
                    <a:lnT>
                      <a:noFill/>
                    </a:lnT>
                    <a:lnB>
                      <a:noFill/>
                    </a:lnB>
                    <a:solidFill>
                      <a:srgbClr val="0070C0"/>
                    </a:solidFill>
                  </a:tcPr>
                </a:tc>
                <a:tc>
                  <a:txBody>
                    <a:bodyPr/>
                    <a:lstStyle/>
                    <a:p>
                      <a:pPr algn="ctr" fontAlgn="t"/>
                      <a:r>
                        <a:rPr lang="en-US" sz="1200" b="0" i="0" u="none" strike="noStrike" dirty="0">
                          <a:solidFill>
                            <a:schemeClr val="bg1"/>
                          </a:solidFill>
                          <a:effectLst/>
                          <a:latin typeface="Times New Roman" panose="02020603050405020304" pitchFamily="18" charset="0"/>
                        </a:rPr>
                        <a:t>Accessibility</a:t>
                      </a:r>
                    </a:p>
                  </a:txBody>
                  <a:tcPr marL="6051" marR="6051" marT="6051" marB="0" anchor="ctr">
                    <a:lnL>
                      <a:noFill/>
                    </a:lnL>
                    <a:lnR>
                      <a:noFill/>
                    </a:lnR>
                    <a:lnT>
                      <a:noFill/>
                    </a:lnT>
                    <a:lnB>
                      <a:noFill/>
                    </a:lnB>
                    <a:solidFill>
                      <a:srgbClr val="002060"/>
                    </a:solidFill>
                  </a:tcPr>
                </a:tc>
                <a:tc>
                  <a:txBody>
                    <a:bodyPr/>
                    <a:lstStyle/>
                    <a:p>
                      <a:pPr algn="ctr" fontAlgn="t"/>
                      <a:r>
                        <a:rPr lang="en-US" sz="1200" b="0" i="0" u="none" strike="noStrike">
                          <a:solidFill>
                            <a:schemeClr val="bg1"/>
                          </a:solidFill>
                          <a:effectLst/>
                          <a:latin typeface="Times New Roman" panose="02020603050405020304" pitchFamily="18" charset="0"/>
                        </a:rPr>
                        <a:t>Texty</a:t>
                      </a:r>
                      <a:endParaRPr lang="en-US" sz="1200" b="0" i="0" u="none" strike="noStrike" dirty="0">
                        <a:solidFill>
                          <a:schemeClr val="bg1"/>
                        </a:solidFill>
                        <a:effectLst/>
                        <a:latin typeface="Times New Roman" panose="02020603050405020304" pitchFamily="18" charset="0"/>
                      </a:endParaRPr>
                    </a:p>
                  </a:txBody>
                  <a:tcPr marL="6051" marR="6051" marT="6051" marB="0" anchor="ctr">
                    <a:lnL>
                      <a:noFill/>
                    </a:lnL>
                    <a:lnR>
                      <a:noFill/>
                    </a:lnR>
                    <a:lnT>
                      <a:noFill/>
                    </a:lnT>
                    <a:lnB>
                      <a:noFill/>
                    </a:lnB>
                    <a:solidFill>
                      <a:srgbClr val="7030A0"/>
                    </a:solidFill>
                  </a:tcPr>
                </a:tc>
                <a:tc>
                  <a:txBody>
                    <a:bodyPr/>
                    <a:lstStyle/>
                    <a:p>
                      <a:pPr algn="ctr" fontAlgn="t"/>
                      <a:r>
                        <a:rPr lang="en-US" sz="1200" b="0" i="0" u="none" strike="noStrike" dirty="0">
                          <a:solidFill>
                            <a:schemeClr val="tx1"/>
                          </a:solidFill>
                          <a:effectLst/>
                          <a:latin typeface="Times New Roman" panose="02020603050405020304" pitchFamily="18" charset="0"/>
                        </a:rPr>
                        <a:t>Language Translation</a:t>
                      </a:r>
                    </a:p>
                  </a:txBody>
                  <a:tcPr marL="6051" marR="6051" marT="6051" marB="0" anchor="ctr">
                    <a:lnL>
                      <a:noFill/>
                    </a:lnL>
                    <a:lnR>
                      <a:noFill/>
                    </a:lnR>
                    <a:lnT>
                      <a:noFill/>
                    </a:lnT>
                    <a:lnB>
                      <a:noFill/>
                    </a:lnB>
                    <a:solidFill>
                      <a:srgbClr val="FF0000"/>
                    </a:solidFill>
                  </a:tcPr>
                </a:tc>
                <a:tc>
                  <a:txBody>
                    <a:bodyPr/>
                    <a:lstStyle/>
                    <a:p>
                      <a:pPr algn="ctr" fontAlgn="t"/>
                      <a:r>
                        <a:rPr lang="en-US" sz="1200" b="0" i="0" u="none" strike="noStrike" dirty="0">
                          <a:solidFill>
                            <a:schemeClr val="tx1"/>
                          </a:solidFill>
                          <a:effectLst/>
                          <a:latin typeface="Times New Roman" panose="02020603050405020304" pitchFamily="18" charset="0"/>
                        </a:rPr>
                        <a:t> 988</a:t>
                      </a:r>
                    </a:p>
                  </a:txBody>
                  <a:tcPr marL="6051" marR="6051" marT="6051" marB="0" anchor="ctr">
                    <a:lnL>
                      <a:noFill/>
                    </a:lnL>
                    <a:lnR>
                      <a:noFill/>
                    </a:lnR>
                    <a:lnT>
                      <a:noFill/>
                    </a:lnT>
                    <a:lnB>
                      <a:noFill/>
                    </a:lnB>
                    <a:solidFill>
                      <a:srgbClr val="FF6600"/>
                    </a:solidFill>
                  </a:tcPr>
                </a:tc>
                <a:extLst>
                  <a:ext uri="{0D108BD9-81ED-4DB2-BD59-A6C34878D82A}">
                    <a16:rowId xmlns:a16="http://schemas.microsoft.com/office/drawing/2014/main" val="946694144"/>
                  </a:ext>
                </a:extLst>
              </a:tr>
            </a:tbl>
          </a:graphicData>
        </a:graphic>
      </p:graphicFrame>
    </p:spTree>
    <p:extLst>
      <p:ext uri="{BB962C8B-B14F-4D97-AF65-F5344CB8AC3E}">
        <p14:creationId xmlns:p14="http://schemas.microsoft.com/office/powerpoint/2010/main" val="582392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72600" y="1763267"/>
            <a:ext cx="10798400" cy="2219600"/>
          </a:xfrm>
          <a:prstGeom prst="rect">
            <a:avLst/>
          </a:prstGeom>
        </p:spPr>
        <p:txBody>
          <a:bodyPr spcFirstLastPara="1" wrap="square" lIns="121900" tIns="121900" rIns="121900" bIns="121900" anchor="t" anchorCtr="0">
            <a:normAutofit/>
          </a:bodyPr>
          <a:lstStyle/>
          <a:p>
            <a:r>
              <a:rPr lang="en"/>
              <a:t>Lessons Learned and Considerations Using NG911</a:t>
            </a:r>
            <a:endParaRPr/>
          </a:p>
        </p:txBody>
      </p:sp>
      <p:sp>
        <p:nvSpPr>
          <p:cNvPr id="87" name="Google Shape;87;p13"/>
          <p:cNvSpPr txBox="1">
            <a:spLocks noGrp="1"/>
          </p:cNvSpPr>
          <p:nvPr>
            <p:ph type="subTitle" idx="1"/>
          </p:nvPr>
        </p:nvSpPr>
        <p:spPr>
          <a:xfrm>
            <a:off x="972836" y="4230533"/>
            <a:ext cx="10250800" cy="721600"/>
          </a:xfrm>
          <a:prstGeom prst="rect">
            <a:avLst/>
          </a:prstGeom>
        </p:spPr>
        <p:txBody>
          <a:bodyPr spcFirstLastPara="1" wrap="square" lIns="121900" tIns="121900" rIns="121900" bIns="121900" anchor="t" anchorCtr="0">
            <a:normAutofit/>
          </a:bodyPr>
          <a:lstStyle/>
          <a:p>
            <a:pPr marL="0" indent="0"/>
            <a:endParaRPr/>
          </a:p>
        </p:txBody>
      </p:sp>
      <p:pic>
        <p:nvPicPr>
          <p:cNvPr id="2" name="Google Shape;95;p14">
            <a:extLst>
              <a:ext uri="{FF2B5EF4-FFF2-40B4-BE49-F238E27FC236}">
                <a16:creationId xmlns:a16="http://schemas.microsoft.com/office/drawing/2014/main" id="{E0D4C414-2AFC-BB52-0CA6-98D0179B554A}"/>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26000" y="843800"/>
            <a:ext cx="10396000" cy="713600"/>
          </a:xfrm>
          <a:prstGeom prst="rect">
            <a:avLst/>
          </a:prstGeom>
        </p:spPr>
        <p:txBody>
          <a:bodyPr spcFirstLastPara="1" wrap="square" lIns="121900" tIns="121900" rIns="121900" bIns="121900" anchor="t" anchorCtr="0">
            <a:normAutofit fontScale="90000"/>
          </a:bodyPr>
          <a:lstStyle/>
          <a:p>
            <a:r>
              <a:rPr lang="en" dirty="0"/>
              <a:t>I</a:t>
            </a:r>
            <a:r>
              <a:rPr lang="en-US" dirty="0" err="1"/>
              <a:t>Ndigital</a:t>
            </a:r>
            <a:r>
              <a:rPr lang="en-US" dirty="0"/>
              <a:t> ALI Geo-Coded Addresses – WPH2</a:t>
            </a:r>
            <a:endParaRPr dirty="0"/>
          </a:p>
        </p:txBody>
      </p:sp>
      <p:sp>
        <p:nvSpPr>
          <p:cNvPr id="94" name="Google Shape;94;p14"/>
          <p:cNvSpPr txBox="1">
            <a:spLocks noGrp="1"/>
          </p:cNvSpPr>
          <p:nvPr>
            <p:ph type="body" idx="1"/>
          </p:nvPr>
        </p:nvSpPr>
        <p:spPr>
          <a:xfrm>
            <a:off x="828200" y="2002533"/>
            <a:ext cx="5592920" cy="3784000"/>
          </a:xfrm>
          <a:prstGeom prst="rect">
            <a:avLst/>
          </a:prstGeom>
        </p:spPr>
        <p:txBody>
          <a:bodyPr spcFirstLastPara="1" wrap="square" lIns="121900" tIns="121900" rIns="121900" bIns="121900" anchor="t" anchorCtr="0">
            <a:normAutofit/>
          </a:bodyPr>
          <a:lstStyle/>
          <a:p>
            <a:pPr marL="342900" indent="-342900"/>
            <a:r>
              <a:rPr lang="en-US" sz="2000" dirty="0"/>
              <a:t>Addresses on WPH2 calls may be the tower address or an approximate location of the caller.</a:t>
            </a:r>
          </a:p>
          <a:p>
            <a:pPr marL="342900" indent="-342900"/>
            <a:r>
              <a:rPr lang="en-US" sz="2000" dirty="0"/>
              <a:t>INdigital passes on what we receive from the Mobile Position Center – </a:t>
            </a:r>
            <a:r>
              <a:rPr lang="en-US" sz="2000" dirty="0" err="1"/>
              <a:t>Intrado</a:t>
            </a:r>
            <a:r>
              <a:rPr lang="en-US" sz="2000" dirty="0"/>
              <a:t> or Comtech.</a:t>
            </a:r>
          </a:p>
          <a:p>
            <a:pPr marL="342900" indent="-342900"/>
            <a:r>
              <a:rPr lang="en-US" sz="2000" dirty="0"/>
              <a:t>Be suspicious of the addresses delivered. They are a useful tool but may not be correct due to not being validated against an authoritative data set. </a:t>
            </a:r>
            <a:endParaRPr sz="2000" dirty="0"/>
          </a:p>
        </p:txBody>
      </p:sp>
      <p:pic>
        <p:nvPicPr>
          <p:cNvPr id="95" name="Google Shape;95;p14"/>
          <p:cNvPicPr preferRelativeResize="0"/>
          <p:nvPr/>
        </p:nvPicPr>
        <p:blipFill>
          <a:blip r:embed="rId3">
            <a:alphaModFix/>
          </a:blip>
          <a:stretch>
            <a:fillRect/>
          </a:stretch>
        </p:blipFill>
        <p:spPr>
          <a:xfrm>
            <a:off x="10698320" y="6258040"/>
            <a:ext cx="1330960" cy="467880"/>
          </a:xfrm>
          <a:prstGeom prst="rect">
            <a:avLst/>
          </a:prstGeom>
          <a:noFill/>
          <a:ln>
            <a:noFill/>
          </a:ln>
        </p:spPr>
      </p:pic>
      <p:pic>
        <p:nvPicPr>
          <p:cNvPr id="3" name="Picture 2" descr="A screen shot of a phone&#10;&#10;Description automatically generated">
            <a:extLst>
              <a:ext uri="{FF2B5EF4-FFF2-40B4-BE49-F238E27FC236}">
                <a16:creationId xmlns:a16="http://schemas.microsoft.com/office/drawing/2014/main" id="{E3FF807B-3FAE-888D-3B70-D3CB300BC95E}"/>
              </a:ext>
            </a:extLst>
          </p:cNvPr>
          <p:cNvPicPr>
            <a:picLocks noChangeAspect="1"/>
          </p:cNvPicPr>
          <p:nvPr/>
        </p:nvPicPr>
        <p:blipFill rotWithShape="1">
          <a:blip r:embed="rId4">
            <a:extLst>
              <a:ext uri="{28A0092B-C50C-407E-A947-70E740481C1C}">
                <a14:useLocalDpi xmlns:a14="http://schemas.microsoft.com/office/drawing/2010/main" val="0"/>
              </a:ext>
            </a:extLst>
          </a:blip>
          <a:srcRect l="8123" t="15623" r="10297" b="22963"/>
          <a:stretch/>
        </p:blipFill>
        <p:spPr>
          <a:xfrm>
            <a:off x="7167720" y="1655150"/>
            <a:ext cx="4196080" cy="42117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26000" y="843800"/>
            <a:ext cx="10396000" cy="713600"/>
          </a:xfrm>
          <a:prstGeom prst="rect">
            <a:avLst/>
          </a:prstGeom>
        </p:spPr>
        <p:txBody>
          <a:bodyPr spcFirstLastPara="1" wrap="square" lIns="121900" tIns="121900" rIns="121900" bIns="121900" anchor="t" anchorCtr="0">
            <a:normAutofit fontScale="90000"/>
          </a:bodyPr>
          <a:lstStyle/>
          <a:p>
            <a:r>
              <a:rPr lang="en" dirty="0"/>
              <a:t>Interim Geo-Routing</a:t>
            </a:r>
            <a:endParaRPr dirty="0"/>
          </a:p>
        </p:txBody>
      </p:sp>
      <p:sp>
        <p:nvSpPr>
          <p:cNvPr id="94" name="Google Shape;94;p14"/>
          <p:cNvSpPr txBox="1">
            <a:spLocks noGrp="1"/>
          </p:cNvSpPr>
          <p:nvPr>
            <p:ph type="body" idx="1"/>
          </p:nvPr>
        </p:nvSpPr>
        <p:spPr>
          <a:xfrm>
            <a:off x="828200" y="2002533"/>
            <a:ext cx="10396000" cy="37840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2800"/>
              <a:buNone/>
            </a:pPr>
            <a:r>
              <a:rPr lang="en-US" sz="2800" dirty="0">
                <a:latin typeface="Arial"/>
                <a:ea typeface="Arial"/>
                <a:cs typeface="Arial"/>
                <a:sym typeface="Arial"/>
              </a:rPr>
              <a:t>1. The call comes into the network and is held for </a:t>
            </a:r>
            <a:r>
              <a:rPr lang="en-US" sz="2800" dirty="0"/>
              <a:t>8 seconds.</a:t>
            </a:r>
          </a:p>
          <a:p>
            <a:pPr marL="0" lvl="0" indent="0" algn="l" rtl="0">
              <a:lnSpc>
                <a:spcPct val="100000"/>
              </a:lnSpc>
              <a:spcBef>
                <a:spcPts val="0"/>
              </a:spcBef>
              <a:spcAft>
                <a:spcPts val="0"/>
              </a:spcAft>
              <a:buClr>
                <a:schemeClr val="dk1"/>
              </a:buClr>
              <a:buSzPts val="2800"/>
              <a:buNone/>
            </a:pPr>
            <a:endParaRPr lang="en-US" sz="2800" dirty="0">
              <a:latin typeface="Arial"/>
              <a:ea typeface="Arial"/>
              <a:cs typeface="Arial"/>
              <a:sym typeface="Arial"/>
            </a:endParaRPr>
          </a:p>
          <a:p>
            <a:pPr marL="0" lvl="0" indent="0" algn="l" rtl="0">
              <a:lnSpc>
                <a:spcPct val="100000"/>
              </a:lnSpc>
              <a:spcBef>
                <a:spcPts val="0"/>
              </a:spcBef>
              <a:spcAft>
                <a:spcPts val="0"/>
              </a:spcAft>
              <a:buClr>
                <a:schemeClr val="dk1"/>
              </a:buClr>
              <a:buSzPts val="2800"/>
              <a:buNone/>
            </a:pPr>
            <a:r>
              <a:rPr lang="en-US" sz="2800" b="0" i="0" strike="noStrike" cap="none" dirty="0">
                <a:latin typeface="Arial"/>
                <a:ea typeface="Arial"/>
                <a:cs typeface="Arial"/>
                <a:sym typeface="Arial"/>
              </a:rPr>
              <a:t>2. The database is dipped – </a:t>
            </a:r>
            <a:r>
              <a:rPr lang="en-US" sz="2800" b="0" i="0" strike="noStrike" cap="none" dirty="0" err="1">
                <a:latin typeface="Arial"/>
                <a:ea typeface="Arial"/>
                <a:cs typeface="Arial"/>
                <a:sym typeface="Arial"/>
              </a:rPr>
              <a:t>Intrado</a:t>
            </a:r>
            <a:r>
              <a:rPr lang="en-US" sz="2800" b="0" i="0" strike="noStrike" cap="none" dirty="0">
                <a:latin typeface="Arial"/>
                <a:ea typeface="Arial"/>
                <a:cs typeface="Arial"/>
                <a:sym typeface="Arial"/>
              </a:rPr>
              <a:t> or Comtech.</a:t>
            </a:r>
            <a:endParaRPr lang="en-US" sz="2800" b="0" i="0" strike="noStrike" cap="none" dirty="0"/>
          </a:p>
          <a:p>
            <a:pPr marL="0" lvl="0" indent="0" algn="l" rtl="0">
              <a:lnSpc>
                <a:spcPct val="100000"/>
              </a:lnSpc>
              <a:spcBef>
                <a:spcPts val="0"/>
              </a:spcBef>
              <a:spcAft>
                <a:spcPts val="0"/>
              </a:spcAft>
              <a:buClr>
                <a:schemeClr val="dk1"/>
              </a:buClr>
              <a:buSzPts val="2800"/>
              <a:buNone/>
            </a:pPr>
            <a:endParaRPr lang="en-US" sz="2800" dirty="0">
              <a:latin typeface="Arial"/>
              <a:ea typeface="Arial"/>
              <a:cs typeface="Arial"/>
              <a:sym typeface="Arial"/>
            </a:endParaRPr>
          </a:p>
          <a:p>
            <a:pPr marL="0" lvl="0" indent="0" algn="l" rtl="0">
              <a:lnSpc>
                <a:spcPct val="100000"/>
              </a:lnSpc>
              <a:spcBef>
                <a:spcPts val="0"/>
              </a:spcBef>
              <a:spcAft>
                <a:spcPts val="0"/>
              </a:spcAft>
              <a:buClr>
                <a:schemeClr val="dk1"/>
              </a:buClr>
              <a:buSzPts val="2800"/>
              <a:buNone/>
            </a:pPr>
            <a:r>
              <a:rPr lang="en-US" sz="2800" dirty="0">
                <a:latin typeface="Arial"/>
                <a:ea typeface="Arial"/>
                <a:cs typeface="Arial"/>
                <a:sym typeface="Arial"/>
              </a:rPr>
              <a:t>3. The call is then routed to the appropriate PSAP based on the coordinates that are presented in the database dip.</a:t>
            </a:r>
            <a:endParaRPr lang="en-US" sz="2800" b="0" i="0" strike="noStrike" cap="none" dirty="0">
              <a:latin typeface="Arial"/>
              <a:ea typeface="Arial"/>
              <a:cs typeface="Arial"/>
              <a:sym typeface="Arial"/>
            </a:endParaRPr>
          </a:p>
          <a:p>
            <a:pPr marL="0" indent="0">
              <a:buNone/>
            </a:pPr>
            <a:endParaRPr sz="2000" dirty="0"/>
          </a:p>
        </p:txBody>
      </p:sp>
      <p:pic>
        <p:nvPicPr>
          <p:cNvPr id="2" name="Google Shape;95;p14">
            <a:extLst>
              <a:ext uri="{FF2B5EF4-FFF2-40B4-BE49-F238E27FC236}">
                <a16:creationId xmlns:a16="http://schemas.microsoft.com/office/drawing/2014/main" id="{637C8CF1-70FE-D36E-9D58-30B10D70C5EA}"/>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191732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26000" y="843800"/>
            <a:ext cx="10396000" cy="713600"/>
          </a:xfrm>
          <a:prstGeom prst="rect">
            <a:avLst/>
          </a:prstGeom>
        </p:spPr>
        <p:txBody>
          <a:bodyPr spcFirstLastPara="1" wrap="square" lIns="121900" tIns="121900" rIns="121900" bIns="121900" anchor="t" anchorCtr="0">
            <a:normAutofit fontScale="90000"/>
          </a:bodyPr>
          <a:lstStyle/>
          <a:p>
            <a:r>
              <a:rPr lang="en" dirty="0"/>
              <a:t>End State Geo-Routing</a:t>
            </a:r>
            <a:endParaRPr dirty="0"/>
          </a:p>
        </p:txBody>
      </p:sp>
      <p:sp>
        <p:nvSpPr>
          <p:cNvPr id="94" name="Google Shape;94;p14"/>
          <p:cNvSpPr txBox="1">
            <a:spLocks noGrp="1"/>
          </p:cNvSpPr>
          <p:nvPr>
            <p:ph type="body" idx="1"/>
          </p:nvPr>
        </p:nvSpPr>
        <p:spPr>
          <a:xfrm>
            <a:off x="594520" y="2180635"/>
            <a:ext cx="10396000" cy="3784000"/>
          </a:xfrm>
          <a:prstGeom prst="rect">
            <a:avLst/>
          </a:prstGeom>
        </p:spPr>
        <p:txBody>
          <a:bodyPr spcFirstLastPara="1" wrap="square" lIns="121900" tIns="121900" rIns="121900" bIns="121900" anchor="t" anchorCtr="0">
            <a:normAutofit lnSpcReduction="10000"/>
          </a:bodyPr>
          <a:lstStyle/>
          <a:p>
            <a:pPr marL="514350" lvl="0" indent="-514350" algn="l" rtl="0">
              <a:lnSpc>
                <a:spcPct val="100000"/>
              </a:lnSpc>
              <a:spcBef>
                <a:spcPts val="0"/>
              </a:spcBef>
              <a:spcAft>
                <a:spcPts val="0"/>
              </a:spcAft>
              <a:buClr>
                <a:schemeClr val="dk1"/>
              </a:buClr>
              <a:buSzPts val="2800"/>
              <a:buAutoNum type="arabicPeriod"/>
            </a:pPr>
            <a:r>
              <a:rPr lang="en-US" sz="2800" dirty="0">
                <a:latin typeface="Arial"/>
                <a:ea typeface="Arial"/>
                <a:cs typeface="Arial"/>
                <a:sym typeface="Arial"/>
              </a:rPr>
              <a:t>The Call comes into the network with an attached PIDF-LO (Presence Information Data Location Object) XML document.</a:t>
            </a:r>
          </a:p>
          <a:p>
            <a:pPr marL="514350" lvl="0" indent="-514350" algn="l" rtl="0">
              <a:lnSpc>
                <a:spcPct val="100000"/>
              </a:lnSpc>
              <a:spcBef>
                <a:spcPts val="0"/>
              </a:spcBef>
              <a:spcAft>
                <a:spcPts val="0"/>
              </a:spcAft>
              <a:buClr>
                <a:schemeClr val="dk1"/>
              </a:buClr>
              <a:buSzPts val="2800"/>
              <a:buAutoNum type="arabicPeriod"/>
            </a:pPr>
            <a:endParaRPr lang="en-US" sz="2800" dirty="0"/>
          </a:p>
          <a:p>
            <a:pPr marL="514350" lvl="0" indent="-514350" algn="l" rtl="0">
              <a:lnSpc>
                <a:spcPct val="100000"/>
              </a:lnSpc>
              <a:spcBef>
                <a:spcPts val="0"/>
              </a:spcBef>
              <a:spcAft>
                <a:spcPts val="0"/>
              </a:spcAft>
              <a:buClr>
                <a:schemeClr val="dk1"/>
              </a:buClr>
              <a:buSzPts val="2800"/>
              <a:buFont typeface="Arial"/>
              <a:buAutoNum type="arabicPeriod"/>
            </a:pPr>
            <a:r>
              <a:rPr lang="en-US" sz="2800" b="0" i="0" u="none" strike="noStrike" cap="none" dirty="0">
                <a:latin typeface="Arial"/>
                <a:ea typeface="Arial"/>
                <a:cs typeface="Arial"/>
                <a:sym typeface="Arial"/>
              </a:rPr>
              <a:t>The PIDF-LO is cross-referenced with the Location Verification Function (LVF).</a:t>
            </a:r>
          </a:p>
          <a:p>
            <a:pPr marL="514350" lvl="0" indent="-514350" algn="l" rtl="0">
              <a:lnSpc>
                <a:spcPct val="100000"/>
              </a:lnSpc>
              <a:spcBef>
                <a:spcPts val="0"/>
              </a:spcBef>
              <a:spcAft>
                <a:spcPts val="0"/>
              </a:spcAft>
              <a:buClr>
                <a:schemeClr val="dk1"/>
              </a:buClr>
              <a:buSzPts val="2800"/>
              <a:buFont typeface="Arial"/>
              <a:buAutoNum type="arabicPeriod"/>
            </a:pPr>
            <a:endParaRPr lang="en-US" sz="2800" dirty="0"/>
          </a:p>
          <a:p>
            <a:pPr marL="514350" lvl="0" indent="-514350" algn="l" rtl="0">
              <a:lnSpc>
                <a:spcPct val="100000"/>
              </a:lnSpc>
              <a:spcBef>
                <a:spcPts val="0"/>
              </a:spcBef>
              <a:spcAft>
                <a:spcPts val="0"/>
              </a:spcAft>
              <a:buClr>
                <a:schemeClr val="dk1"/>
              </a:buClr>
              <a:buSzPts val="2800"/>
              <a:buFont typeface="Arial"/>
              <a:buAutoNum type="arabicPeriod"/>
            </a:pPr>
            <a:r>
              <a:rPr lang="en-US" sz="2800" dirty="0">
                <a:latin typeface="Arial"/>
                <a:ea typeface="Arial"/>
                <a:cs typeface="Arial"/>
                <a:sym typeface="Arial"/>
              </a:rPr>
              <a:t>The call is routed to the correct PSAP based on the verified coordinates during the cross-reference. </a:t>
            </a:r>
            <a:endParaRPr lang="en-US" sz="2800" b="0" i="0" u="none" strike="noStrike" cap="none" dirty="0">
              <a:latin typeface="Arial"/>
              <a:ea typeface="Arial"/>
              <a:cs typeface="Arial"/>
              <a:sym typeface="Arial"/>
            </a:endParaRPr>
          </a:p>
          <a:p>
            <a:pPr marL="0" indent="0">
              <a:buNone/>
            </a:pPr>
            <a:endParaRPr sz="2000" dirty="0"/>
          </a:p>
        </p:txBody>
      </p:sp>
      <p:pic>
        <p:nvPicPr>
          <p:cNvPr id="4" name="Google Shape;95;p14">
            <a:extLst>
              <a:ext uri="{FF2B5EF4-FFF2-40B4-BE49-F238E27FC236}">
                <a16:creationId xmlns:a16="http://schemas.microsoft.com/office/drawing/2014/main" id="{BF4B38AF-DAF0-6DDD-DF44-E8C3F78A0677}"/>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161819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26000" y="843800"/>
            <a:ext cx="10396000" cy="713600"/>
          </a:xfrm>
          <a:prstGeom prst="rect">
            <a:avLst/>
          </a:prstGeom>
        </p:spPr>
        <p:txBody>
          <a:bodyPr spcFirstLastPara="1" wrap="square" lIns="121900" tIns="121900" rIns="121900" bIns="121900" anchor="t" anchorCtr="0">
            <a:normAutofit fontScale="90000"/>
          </a:bodyPr>
          <a:lstStyle/>
          <a:p>
            <a:r>
              <a:rPr lang="en" dirty="0"/>
              <a:t> How to Arrive at the End State Geo-Routing</a:t>
            </a:r>
            <a:endParaRPr dirty="0"/>
          </a:p>
        </p:txBody>
      </p:sp>
      <p:sp>
        <p:nvSpPr>
          <p:cNvPr id="94" name="Google Shape;94;p14"/>
          <p:cNvSpPr txBox="1">
            <a:spLocks noGrp="1"/>
          </p:cNvSpPr>
          <p:nvPr>
            <p:ph type="body" idx="1"/>
          </p:nvPr>
        </p:nvSpPr>
        <p:spPr>
          <a:xfrm>
            <a:off x="594520" y="2180635"/>
            <a:ext cx="10396000" cy="3784000"/>
          </a:xfrm>
          <a:prstGeom prst="rect">
            <a:avLst/>
          </a:prstGeom>
        </p:spPr>
        <p:txBody>
          <a:bodyPr spcFirstLastPara="1" wrap="square" lIns="121900" tIns="121900" rIns="121900" bIns="121900" anchor="t" anchorCtr="0">
            <a:normAutofit lnSpcReduction="10000"/>
          </a:bodyPr>
          <a:lstStyle/>
          <a:p>
            <a:pPr marL="285750" marR="0" lvl="0" indent="-285750" algn="l" rtl="0">
              <a:lnSpc>
                <a:spcPct val="100000"/>
              </a:lnSpc>
              <a:spcBef>
                <a:spcPts val="0"/>
              </a:spcBef>
              <a:spcAft>
                <a:spcPts val="0"/>
              </a:spcAft>
              <a:buClr>
                <a:schemeClr val="dk1"/>
              </a:buClr>
              <a:buSzPts val="3200"/>
              <a:buFont typeface="Arial"/>
              <a:buChar char="•"/>
            </a:pPr>
            <a:r>
              <a:rPr lang="en-US" sz="2800" b="0" i="0" u="none" strike="noStrike" cap="none" dirty="0">
                <a:latin typeface="Arial"/>
                <a:ea typeface="Arial"/>
                <a:cs typeface="Arial"/>
                <a:sym typeface="Arial"/>
              </a:rPr>
              <a:t>Work needs to be done with the carriers and location providers to establish PIDF-LO handoff between carrier and network</a:t>
            </a:r>
            <a:endParaRPr lang="en-US" sz="12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lang="en-US" sz="28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2800" b="0" i="0" u="none" strike="noStrike" cap="none" dirty="0">
                <a:latin typeface="Arial"/>
                <a:ea typeface="Arial"/>
                <a:cs typeface="Arial"/>
                <a:sym typeface="Arial"/>
              </a:rPr>
              <a:t>A spatial interface must be established to verify location data against the state GIS set.</a:t>
            </a:r>
            <a:endParaRPr lang="en-US" sz="12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lang="en-US" sz="28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2800" b="0" i="0" u="none" strike="noStrike" cap="none" dirty="0">
                <a:latin typeface="Arial"/>
                <a:ea typeface="Arial"/>
                <a:cs typeface="Arial"/>
                <a:sym typeface="Arial"/>
              </a:rPr>
              <a:t>Call-Handling Systems must be upgraded to receive this new type of PIDF-LO-based ALI.</a:t>
            </a:r>
            <a:endParaRPr lang="en-US" sz="1200" b="0" i="0" u="none" strike="noStrike" cap="none" dirty="0">
              <a:latin typeface="Arial"/>
              <a:ea typeface="Arial"/>
              <a:cs typeface="Arial"/>
              <a:sym typeface="Arial"/>
            </a:endParaRPr>
          </a:p>
          <a:p>
            <a:pPr marL="0" indent="0">
              <a:buNone/>
            </a:pPr>
            <a:endParaRPr sz="2000" dirty="0"/>
          </a:p>
        </p:txBody>
      </p:sp>
      <p:pic>
        <p:nvPicPr>
          <p:cNvPr id="2" name="Google Shape;95;p14">
            <a:extLst>
              <a:ext uri="{FF2B5EF4-FFF2-40B4-BE49-F238E27FC236}">
                <a16:creationId xmlns:a16="http://schemas.microsoft.com/office/drawing/2014/main" id="{53A240EC-E256-F80C-C7B2-1C036918428D}"/>
              </a:ext>
            </a:extLst>
          </p:cNvPr>
          <p:cNvPicPr preferRelativeResize="0"/>
          <p:nvPr/>
        </p:nvPicPr>
        <p:blipFill>
          <a:blip r:embed="rId3">
            <a:alphaModFix/>
          </a:blip>
          <a:stretch>
            <a:fillRect/>
          </a:stretch>
        </p:blipFill>
        <p:spPr>
          <a:xfrm>
            <a:off x="10698320" y="6258040"/>
            <a:ext cx="1330960" cy="467880"/>
          </a:xfrm>
          <a:prstGeom prst="rect">
            <a:avLst/>
          </a:prstGeom>
          <a:noFill/>
          <a:ln>
            <a:noFill/>
          </a:ln>
        </p:spPr>
      </p:pic>
    </p:spTree>
    <p:extLst>
      <p:ext uri="{BB962C8B-B14F-4D97-AF65-F5344CB8AC3E}">
        <p14:creationId xmlns:p14="http://schemas.microsoft.com/office/powerpoint/2010/main" val="410534702"/>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2_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ll Times New Roman">
      <a:majorFont>
        <a:latin typeface="Times New Roman"/>
        <a:ea typeface=""/>
        <a:cs typeface=""/>
      </a:majorFont>
      <a:minorFont>
        <a:latin typeface="Times New Roma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TotalTime>
  <Words>938</Words>
  <Application>Microsoft Office PowerPoint</Application>
  <PresentationFormat>Widescreen</PresentationFormat>
  <Paragraphs>164</Paragraphs>
  <Slides>19</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Lato</vt:lpstr>
      <vt:lpstr>Raleway</vt:lpstr>
      <vt:lpstr>Times New Roman</vt:lpstr>
      <vt:lpstr>Wingdings</vt:lpstr>
      <vt:lpstr>Retrospect</vt:lpstr>
      <vt:lpstr>2_Retrospect</vt:lpstr>
      <vt:lpstr>Streamline</vt:lpstr>
      <vt:lpstr>How to NG911 in Alabama and Beyond! 2023 ALNENA Gulf Coast Conference</vt:lpstr>
      <vt:lpstr>PowerPoint Presentation</vt:lpstr>
      <vt:lpstr>Why NG911?</vt:lpstr>
      <vt:lpstr>Building Blocks of Alabama 911 Mission:  To work in partnership with Emergency Communication Districts of Alabama to facilitate and promote effective, efficient, and reliable 9-1-1 service statewide to the residents and visitors of Alabama.</vt:lpstr>
      <vt:lpstr>Lessons Learned and Considerations Using NG911</vt:lpstr>
      <vt:lpstr>INdigital ALI Geo-Coded Addresses – WPH2</vt:lpstr>
      <vt:lpstr>Interim Geo-Routing</vt:lpstr>
      <vt:lpstr>End State Geo-Routing</vt:lpstr>
      <vt:lpstr> How to Arrive at the End State Geo-Routing</vt:lpstr>
      <vt:lpstr>Geo-routing and Knowing When to Report Issues</vt:lpstr>
      <vt:lpstr>PowerPoint Presentation</vt:lpstr>
      <vt:lpstr>PowerPoint Presentation</vt:lpstr>
      <vt:lpstr>Considerations using NG911:</vt:lpstr>
      <vt:lpstr>Considerations using NG911:</vt:lpstr>
      <vt:lpstr>Considerations using NG911:</vt:lpstr>
      <vt:lpstr>Considerations using NG911:</vt:lpstr>
      <vt:lpstr>OTM Cyber Integration into ANGEN Datacenters</vt:lpstr>
      <vt:lpstr>PowerPoint Presentation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10.15.2020  Legacy 9-1-1 Cost Reimbursement Webinar</dc:title>
  <dc:creator>Adam Brown</dc:creator>
  <cp:lastModifiedBy>Leah Missildine</cp:lastModifiedBy>
  <cp:revision>69</cp:revision>
  <dcterms:created xsi:type="dcterms:W3CDTF">2020-10-13T13:31:49Z</dcterms:created>
  <dcterms:modified xsi:type="dcterms:W3CDTF">2023-10-19T12:44:12Z</dcterms:modified>
</cp:coreProperties>
</file>